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32399288" cy="43200638"/>
  <p:notesSz cx="6797675" cy="9926638"/>
  <p:defaultTextStyle>
    <a:defPPr>
      <a:defRPr lang="en-AU"/>
    </a:defPPr>
    <a:lvl1pPr algn="l" rtl="0" eaLnBrk="0" fontAlgn="base" hangingPunct="0">
      <a:spcBef>
        <a:spcPct val="0"/>
      </a:spcBef>
      <a:spcAft>
        <a:spcPct val="0"/>
      </a:spcAft>
      <a:defRPr sz="8489" kern="1200">
        <a:solidFill>
          <a:schemeClr val="tx1"/>
        </a:solidFill>
        <a:latin typeface="Arial" pitchFamily="34" charset="0"/>
        <a:ea typeface="+mn-ea"/>
        <a:cs typeface="Arial" pitchFamily="34" charset="0"/>
      </a:defRPr>
    </a:lvl1pPr>
    <a:lvl2pPr marL="456904" indent="16435" algn="l" rtl="0" eaLnBrk="0" fontAlgn="base" hangingPunct="0">
      <a:spcBef>
        <a:spcPct val="0"/>
      </a:spcBef>
      <a:spcAft>
        <a:spcPct val="0"/>
      </a:spcAft>
      <a:defRPr sz="8489" kern="1200">
        <a:solidFill>
          <a:schemeClr val="tx1"/>
        </a:solidFill>
        <a:latin typeface="Arial" pitchFamily="34" charset="0"/>
        <a:ea typeface="+mn-ea"/>
        <a:cs typeface="Arial" pitchFamily="34" charset="0"/>
      </a:defRPr>
    </a:lvl2pPr>
    <a:lvl3pPr marL="913808" indent="32871" algn="l" rtl="0" eaLnBrk="0" fontAlgn="base" hangingPunct="0">
      <a:spcBef>
        <a:spcPct val="0"/>
      </a:spcBef>
      <a:spcAft>
        <a:spcPct val="0"/>
      </a:spcAft>
      <a:defRPr sz="8489" kern="1200">
        <a:solidFill>
          <a:schemeClr val="tx1"/>
        </a:solidFill>
        <a:latin typeface="Arial" pitchFamily="34" charset="0"/>
        <a:ea typeface="+mn-ea"/>
        <a:cs typeface="Arial" pitchFamily="34" charset="0"/>
      </a:defRPr>
    </a:lvl3pPr>
    <a:lvl4pPr marL="1370711" indent="49306" algn="l" rtl="0" eaLnBrk="0" fontAlgn="base" hangingPunct="0">
      <a:spcBef>
        <a:spcPct val="0"/>
      </a:spcBef>
      <a:spcAft>
        <a:spcPct val="0"/>
      </a:spcAft>
      <a:defRPr sz="8489" kern="1200">
        <a:solidFill>
          <a:schemeClr val="tx1"/>
        </a:solidFill>
        <a:latin typeface="Arial" pitchFamily="34" charset="0"/>
        <a:ea typeface="+mn-ea"/>
        <a:cs typeface="Arial" pitchFamily="34" charset="0"/>
      </a:defRPr>
    </a:lvl4pPr>
    <a:lvl5pPr marL="1827615" indent="65742" algn="l" rtl="0" eaLnBrk="0" fontAlgn="base" hangingPunct="0">
      <a:spcBef>
        <a:spcPct val="0"/>
      </a:spcBef>
      <a:spcAft>
        <a:spcPct val="0"/>
      </a:spcAft>
      <a:defRPr sz="8489" kern="1200">
        <a:solidFill>
          <a:schemeClr val="tx1"/>
        </a:solidFill>
        <a:latin typeface="Arial" pitchFamily="34" charset="0"/>
        <a:ea typeface="+mn-ea"/>
        <a:cs typeface="Arial" pitchFamily="34" charset="0"/>
      </a:defRPr>
    </a:lvl5pPr>
    <a:lvl6pPr marL="2366696" algn="l" defTabSz="946678" rtl="0" eaLnBrk="1" latinLnBrk="0" hangingPunct="1">
      <a:defRPr sz="8489" kern="1200">
        <a:solidFill>
          <a:schemeClr val="tx1"/>
        </a:solidFill>
        <a:latin typeface="Arial" pitchFamily="34" charset="0"/>
        <a:ea typeface="+mn-ea"/>
        <a:cs typeface="Arial" pitchFamily="34" charset="0"/>
      </a:defRPr>
    </a:lvl6pPr>
    <a:lvl7pPr marL="2840035" algn="l" defTabSz="946678" rtl="0" eaLnBrk="1" latinLnBrk="0" hangingPunct="1">
      <a:defRPr sz="8489" kern="1200">
        <a:solidFill>
          <a:schemeClr val="tx1"/>
        </a:solidFill>
        <a:latin typeface="Arial" pitchFamily="34" charset="0"/>
        <a:ea typeface="+mn-ea"/>
        <a:cs typeface="Arial" pitchFamily="34" charset="0"/>
      </a:defRPr>
    </a:lvl7pPr>
    <a:lvl8pPr marL="3313374" algn="l" defTabSz="946678" rtl="0" eaLnBrk="1" latinLnBrk="0" hangingPunct="1">
      <a:defRPr sz="8489" kern="1200">
        <a:solidFill>
          <a:schemeClr val="tx1"/>
        </a:solidFill>
        <a:latin typeface="Arial" pitchFamily="34" charset="0"/>
        <a:ea typeface="+mn-ea"/>
        <a:cs typeface="Arial" pitchFamily="34" charset="0"/>
      </a:defRPr>
    </a:lvl8pPr>
    <a:lvl9pPr marL="3786713" algn="l" defTabSz="946678" rtl="0" eaLnBrk="1" latinLnBrk="0" hangingPunct="1">
      <a:defRPr sz="8489"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5132" userDrawn="1">
          <p15:clr>
            <a:srgbClr val="A4A3A4"/>
          </p15:clr>
        </p15:guide>
        <p15:guide id="2" pos="437" userDrawn="1">
          <p15:clr>
            <a:srgbClr val="A4A3A4"/>
          </p15:clr>
        </p15:guide>
        <p15:guide id="3" pos="19971" userDrawn="1">
          <p15:clr>
            <a:srgbClr val="A4A3A4"/>
          </p15:clr>
        </p15:guide>
        <p15:guide id="4" pos="10010" userDrawn="1">
          <p15:clr>
            <a:srgbClr val="A4A3A4"/>
          </p15:clr>
        </p15:guide>
        <p15:guide id="5" pos="10204" userDrawn="1">
          <p15:clr>
            <a:srgbClr val="A4A3A4"/>
          </p15:clr>
        </p15:guide>
        <p15:guide id="6" pos="1035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licity Moon" initials="FM" lastIdx="1" clrIdx="0">
    <p:extLst>
      <p:ext uri="{19B8F6BF-5375-455C-9EA6-DF929625EA0E}">
        <p15:presenceInfo xmlns:p15="http://schemas.microsoft.com/office/powerpoint/2012/main" userId="S-1-5-21-3130245220-332946333-3059482651-403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9B7"/>
    <a:srgbClr val="D63AB5"/>
    <a:srgbClr val="FC6460"/>
    <a:srgbClr val="000066"/>
    <a:srgbClr val="0067B1"/>
    <a:srgbClr val="FFFF00"/>
    <a:srgbClr val="F20000"/>
    <a:srgbClr val="E5F8FF"/>
    <a:srgbClr val="002948"/>
    <a:srgbClr val="BADA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46660" autoAdjust="0"/>
    <p:restoredTop sz="96242" autoAdjust="0"/>
  </p:normalViewPr>
  <p:slideViewPr>
    <p:cSldViewPr showGuides="1">
      <p:cViewPr varScale="1">
        <p:scale>
          <a:sx n="17" d="100"/>
          <a:sy n="17" d="100"/>
        </p:scale>
        <p:origin x="2994" y="156"/>
      </p:cViewPr>
      <p:guideLst>
        <p:guide orient="horz" pos="5132"/>
        <p:guide pos="437"/>
        <p:guide pos="19971"/>
        <p:guide pos="10010"/>
        <p:guide pos="10204"/>
        <p:guide pos="1035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058" cy="49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558" tIns="47779" rIns="95558" bIns="47779" numCol="1" anchor="t" anchorCtr="0" compatLnSpc="1">
            <a:prstTxWarp prst="textNoShape">
              <a:avLst/>
            </a:prstTxWarp>
          </a:bodyPr>
          <a:lstStyle>
            <a:lvl1pPr defTabSz="955554" eaLnBrk="1" hangingPunct="1">
              <a:defRPr sz="1200">
                <a:latin typeface="Arial" pitchFamily="34" charset="0"/>
                <a:cs typeface="+mn-cs"/>
              </a:defRPr>
            </a:lvl1pPr>
          </a:lstStyle>
          <a:p>
            <a:pPr>
              <a:defRPr/>
            </a:pPr>
            <a:endParaRPr lang="en-US" dirty="0"/>
          </a:p>
        </p:txBody>
      </p:sp>
      <p:sp>
        <p:nvSpPr>
          <p:cNvPr id="3075" name="Rectangle 3"/>
          <p:cNvSpPr>
            <a:spLocks noGrp="1" noChangeArrowheads="1"/>
          </p:cNvSpPr>
          <p:nvPr>
            <p:ph type="dt" idx="1"/>
          </p:nvPr>
        </p:nvSpPr>
        <p:spPr bwMode="auto">
          <a:xfrm>
            <a:off x="3850530" y="0"/>
            <a:ext cx="2946058" cy="49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558" tIns="47779" rIns="95558" bIns="47779" numCol="1" anchor="t" anchorCtr="0" compatLnSpc="1">
            <a:prstTxWarp prst="textNoShape">
              <a:avLst/>
            </a:prstTxWarp>
          </a:bodyPr>
          <a:lstStyle>
            <a:lvl1pPr algn="r" defTabSz="955554" eaLnBrk="1" hangingPunct="1">
              <a:defRPr sz="1200">
                <a:latin typeface="Arial" pitchFamily="34" charset="0"/>
                <a:cs typeface="+mn-cs"/>
              </a:defRPr>
            </a:lvl1pPr>
          </a:lstStyle>
          <a:p>
            <a:pPr>
              <a:defRPr/>
            </a:pPr>
            <a:endParaRPr lang="en-US" dirty="0"/>
          </a:p>
        </p:txBody>
      </p:sp>
      <p:sp>
        <p:nvSpPr>
          <p:cNvPr id="3076" name="Rectangle 4"/>
          <p:cNvSpPr>
            <a:spLocks noGrp="1" noRot="1" noChangeAspect="1" noChangeArrowheads="1" noTextEdit="1"/>
          </p:cNvSpPr>
          <p:nvPr>
            <p:ph type="sldImg" idx="2"/>
          </p:nvPr>
        </p:nvSpPr>
        <p:spPr bwMode="auto">
          <a:xfrm>
            <a:off x="2003425" y="744538"/>
            <a:ext cx="27908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79442" y="4714687"/>
            <a:ext cx="5438792" cy="446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558" tIns="47779" rIns="95558" bIns="47779" numCol="1" anchor="t" anchorCtr="0" compatLnSpc="1">
            <a:prstTxWarp prst="textNoShape">
              <a:avLst/>
            </a:prstTxWarp>
          </a:bodyPr>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p>
        </p:txBody>
      </p:sp>
      <p:sp>
        <p:nvSpPr>
          <p:cNvPr id="3078" name="Rectangle 6"/>
          <p:cNvSpPr>
            <a:spLocks noGrp="1" noChangeArrowheads="1"/>
          </p:cNvSpPr>
          <p:nvPr>
            <p:ph type="ftr" sz="quarter" idx="4"/>
          </p:nvPr>
        </p:nvSpPr>
        <p:spPr bwMode="auto">
          <a:xfrm>
            <a:off x="0" y="9428275"/>
            <a:ext cx="2946058" cy="49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558" tIns="47779" rIns="95558" bIns="47779" numCol="1" anchor="b" anchorCtr="0" compatLnSpc="1">
            <a:prstTxWarp prst="textNoShape">
              <a:avLst/>
            </a:prstTxWarp>
          </a:bodyPr>
          <a:lstStyle>
            <a:lvl1pPr defTabSz="955554" eaLnBrk="1" hangingPunct="1">
              <a:defRPr sz="1200">
                <a:latin typeface="Arial" pitchFamily="34" charset="0"/>
                <a:cs typeface="+mn-cs"/>
              </a:defRPr>
            </a:lvl1pPr>
          </a:lstStyle>
          <a:p>
            <a:pPr>
              <a:defRPr/>
            </a:pPr>
            <a:endParaRPr lang="en-US" dirty="0"/>
          </a:p>
        </p:txBody>
      </p:sp>
      <p:sp>
        <p:nvSpPr>
          <p:cNvPr id="3079" name="Rectangle 7"/>
          <p:cNvSpPr>
            <a:spLocks noGrp="1" noChangeArrowheads="1"/>
          </p:cNvSpPr>
          <p:nvPr>
            <p:ph type="sldNum" sz="quarter" idx="5"/>
          </p:nvPr>
        </p:nvSpPr>
        <p:spPr bwMode="auto">
          <a:xfrm>
            <a:off x="3850530" y="9428275"/>
            <a:ext cx="2946058" cy="49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558" tIns="47779" rIns="95558" bIns="47779" numCol="1" anchor="b" anchorCtr="0" compatLnSpc="1">
            <a:prstTxWarp prst="textNoShape">
              <a:avLst/>
            </a:prstTxWarp>
          </a:bodyPr>
          <a:lstStyle>
            <a:lvl1pPr algn="r" defTabSz="955554" eaLnBrk="1" hangingPunct="1">
              <a:defRPr sz="1200" smtClean="0">
                <a:latin typeface="Arial" charset="0"/>
                <a:cs typeface="Arial" charset="0"/>
              </a:defRPr>
            </a:lvl1pPr>
          </a:lstStyle>
          <a:p>
            <a:pPr>
              <a:defRPr/>
            </a:pPr>
            <a:fld id="{5EEB4FD7-90E5-4ED9-ADF8-7467C21F1F70}" type="slidenum">
              <a:rPr lang="en-AU" altLang="en-US"/>
              <a:pPr>
                <a:defRPr/>
              </a:pPr>
              <a:t>‹#›</a:t>
            </a:fld>
            <a:endParaRPr lang="en-AU" altLang="en-US" dirty="0"/>
          </a:p>
        </p:txBody>
      </p:sp>
    </p:spTree>
    <p:extLst>
      <p:ext uri="{BB962C8B-B14F-4D97-AF65-F5344CB8AC3E}">
        <p14:creationId xmlns:p14="http://schemas.microsoft.com/office/powerpoint/2010/main" val="20077252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42" kern="1200">
        <a:solidFill>
          <a:schemeClr val="tx1"/>
        </a:solidFill>
        <a:latin typeface="Arial" charset="0"/>
        <a:ea typeface="+mn-ea"/>
        <a:cs typeface="+mn-cs"/>
      </a:defRPr>
    </a:lvl1pPr>
    <a:lvl2pPr marL="456904" algn="l" rtl="0" eaLnBrk="0" fontAlgn="base" hangingPunct="0">
      <a:spcBef>
        <a:spcPct val="30000"/>
      </a:spcBef>
      <a:spcAft>
        <a:spcPct val="0"/>
      </a:spcAft>
      <a:defRPr sz="1242" kern="1200">
        <a:solidFill>
          <a:schemeClr val="tx1"/>
        </a:solidFill>
        <a:latin typeface="Arial" charset="0"/>
        <a:ea typeface="+mn-ea"/>
        <a:cs typeface="+mn-cs"/>
      </a:defRPr>
    </a:lvl2pPr>
    <a:lvl3pPr marL="913808" algn="l" rtl="0" eaLnBrk="0" fontAlgn="base" hangingPunct="0">
      <a:spcBef>
        <a:spcPct val="30000"/>
      </a:spcBef>
      <a:spcAft>
        <a:spcPct val="0"/>
      </a:spcAft>
      <a:defRPr sz="1242" kern="1200">
        <a:solidFill>
          <a:schemeClr val="tx1"/>
        </a:solidFill>
        <a:latin typeface="Arial" charset="0"/>
        <a:ea typeface="+mn-ea"/>
        <a:cs typeface="+mn-cs"/>
      </a:defRPr>
    </a:lvl3pPr>
    <a:lvl4pPr marL="1370711" algn="l" rtl="0" eaLnBrk="0" fontAlgn="base" hangingPunct="0">
      <a:spcBef>
        <a:spcPct val="30000"/>
      </a:spcBef>
      <a:spcAft>
        <a:spcPct val="0"/>
      </a:spcAft>
      <a:defRPr sz="1242" kern="1200">
        <a:solidFill>
          <a:schemeClr val="tx1"/>
        </a:solidFill>
        <a:latin typeface="Arial" charset="0"/>
        <a:ea typeface="+mn-ea"/>
        <a:cs typeface="+mn-cs"/>
      </a:defRPr>
    </a:lvl4pPr>
    <a:lvl5pPr marL="1827615" algn="l" rtl="0" eaLnBrk="0" fontAlgn="base" hangingPunct="0">
      <a:spcBef>
        <a:spcPct val="30000"/>
      </a:spcBef>
      <a:spcAft>
        <a:spcPct val="0"/>
      </a:spcAft>
      <a:defRPr sz="1242" kern="1200">
        <a:solidFill>
          <a:schemeClr val="tx1"/>
        </a:solidFill>
        <a:latin typeface="Arial" charset="0"/>
        <a:ea typeface="+mn-ea"/>
        <a:cs typeface="+mn-cs"/>
      </a:defRPr>
    </a:lvl5pPr>
    <a:lvl6pPr marL="2285518" algn="l" defTabSz="914207" rtl="0" eaLnBrk="1" latinLnBrk="0" hangingPunct="1">
      <a:defRPr sz="1242" kern="1200">
        <a:solidFill>
          <a:schemeClr val="tx1"/>
        </a:solidFill>
        <a:latin typeface="+mn-lt"/>
        <a:ea typeface="+mn-ea"/>
        <a:cs typeface="+mn-cs"/>
      </a:defRPr>
    </a:lvl6pPr>
    <a:lvl7pPr marL="2742622" algn="l" defTabSz="914207" rtl="0" eaLnBrk="1" latinLnBrk="0" hangingPunct="1">
      <a:defRPr sz="1242" kern="1200">
        <a:solidFill>
          <a:schemeClr val="tx1"/>
        </a:solidFill>
        <a:latin typeface="+mn-lt"/>
        <a:ea typeface="+mn-ea"/>
        <a:cs typeface="+mn-cs"/>
      </a:defRPr>
    </a:lvl7pPr>
    <a:lvl8pPr marL="3199725" algn="l" defTabSz="914207" rtl="0" eaLnBrk="1" latinLnBrk="0" hangingPunct="1">
      <a:defRPr sz="1242" kern="1200">
        <a:solidFill>
          <a:schemeClr val="tx1"/>
        </a:solidFill>
        <a:latin typeface="+mn-lt"/>
        <a:ea typeface="+mn-ea"/>
        <a:cs typeface="+mn-cs"/>
      </a:defRPr>
    </a:lvl8pPr>
    <a:lvl9pPr marL="3656829" algn="l" defTabSz="914207" rtl="0" eaLnBrk="1" latinLnBrk="0" hangingPunct="1">
      <a:defRPr sz="124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defTabSz="955554">
              <a:spcBef>
                <a:spcPct val="30000"/>
              </a:spcBef>
              <a:defRPr sz="800">
                <a:solidFill>
                  <a:schemeClr val="tx1"/>
                </a:solidFill>
                <a:latin typeface="Arial" pitchFamily="34" charset="0"/>
              </a:defRPr>
            </a:lvl1pPr>
            <a:lvl2pPr marL="511670" indent="-196796" defTabSz="955554">
              <a:spcBef>
                <a:spcPct val="30000"/>
              </a:spcBef>
              <a:defRPr sz="800">
                <a:solidFill>
                  <a:schemeClr val="tx1"/>
                </a:solidFill>
                <a:latin typeface="Arial" pitchFamily="34" charset="0"/>
              </a:defRPr>
            </a:lvl2pPr>
            <a:lvl3pPr marL="787184" indent="-157437" defTabSz="955554">
              <a:spcBef>
                <a:spcPct val="30000"/>
              </a:spcBef>
              <a:defRPr sz="800">
                <a:solidFill>
                  <a:schemeClr val="tx1"/>
                </a:solidFill>
                <a:latin typeface="Arial" pitchFamily="34" charset="0"/>
              </a:defRPr>
            </a:lvl3pPr>
            <a:lvl4pPr marL="1102058" indent="-157437" defTabSz="955554">
              <a:spcBef>
                <a:spcPct val="30000"/>
              </a:spcBef>
              <a:defRPr sz="800">
                <a:solidFill>
                  <a:schemeClr val="tx1"/>
                </a:solidFill>
                <a:latin typeface="Arial" pitchFamily="34" charset="0"/>
              </a:defRPr>
            </a:lvl4pPr>
            <a:lvl5pPr marL="1416931" indent="-157437" defTabSz="955554">
              <a:spcBef>
                <a:spcPct val="30000"/>
              </a:spcBef>
              <a:defRPr sz="800">
                <a:solidFill>
                  <a:schemeClr val="tx1"/>
                </a:solidFill>
                <a:latin typeface="Arial" pitchFamily="34" charset="0"/>
              </a:defRPr>
            </a:lvl5pPr>
            <a:lvl6pPr marL="1731805" indent="-157437" defTabSz="955554" eaLnBrk="0" fontAlgn="base" hangingPunct="0">
              <a:spcBef>
                <a:spcPct val="30000"/>
              </a:spcBef>
              <a:spcAft>
                <a:spcPct val="0"/>
              </a:spcAft>
              <a:defRPr sz="800">
                <a:solidFill>
                  <a:schemeClr val="tx1"/>
                </a:solidFill>
                <a:latin typeface="Arial" pitchFamily="34" charset="0"/>
              </a:defRPr>
            </a:lvl6pPr>
            <a:lvl7pPr marL="2046679" indent="-157437" defTabSz="955554" eaLnBrk="0" fontAlgn="base" hangingPunct="0">
              <a:spcBef>
                <a:spcPct val="30000"/>
              </a:spcBef>
              <a:spcAft>
                <a:spcPct val="0"/>
              </a:spcAft>
              <a:defRPr sz="800">
                <a:solidFill>
                  <a:schemeClr val="tx1"/>
                </a:solidFill>
                <a:latin typeface="Arial" pitchFamily="34" charset="0"/>
              </a:defRPr>
            </a:lvl7pPr>
            <a:lvl8pPr marL="2361552" indent="-157437" defTabSz="955554" eaLnBrk="0" fontAlgn="base" hangingPunct="0">
              <a:spcBef>
                <a:spcPct val="30000"/>
              </a:spcBef>
              <a:spcAft>
                <a:spcPct val="0"/>
              </a:spcAft>
              <a:defRPr sz="800">
                <a:solidFill>
                  <a:schemeClr val="tx1"/>
                </a:solidFill>
                <a:latin typeface="Arial" pitchFamily="34" charset="0"/>
              </a:defRPr>
            </a:lvl8pPr>
            <a:lvl9pPr marL="2676426" indent="-157437" defTabSz="955554" eaLnBrk="0" fontAlgn="base" hangingPunct="0">
              <a:spcBef>
                <a:spcPct val="30000"/>
              </a:spcBef>
              <a:spcAft>
                <a:spcPct val="0"/>
              </a:spcAft>
              <a:defRPr sz="800">
                <a:solidFill>
                  <a:schemeClr val="tx1"/>
                </a:solidFill>
                <a:latin typeface="Arial" pitchFamily="34" charset="0"/>
              </a:defRPr>
            </a:lvl9pPr>
          </a:lstStyle>
          <a:p>
            <a:pPr>
              <a:spcBef>
                <a:spcPct val="0"/>
              </a:spcBef>
            </a:pPr>
            <a:fld id="{277C4350-D56A-4490-ABE3-B591CF3FA1C6}" type="slidenum">
              <a:rPr lang="en-AU" altLang="en-US" sz="1200">
                <a:cs typeface="Arial" pitchFamily="34" charset="0"/>
              </a:rPr>
              <a:pPr>
                <a:spcBef>
                  <a:spcPct val="0"/>
                </a:spcBef>
              </a:pPr>
              <a:t>1</a:t>
            </a:fld>
            <a:endParaRPr lang="en-AU" altLang="en-US" sz="1200" dirty="0">
              <a:cs typeface="Arial" pitchFamily="34" charset="0"/>
            </a:endParaRPr>
          </a:p>
        </p:txBody>
      </p:sp>
      <p:sp>
        <p:nvSpPr>
          <p:cNvPr id="4099" name="Rectangle 2"/>
          <p:cNvSpPr>
            <a:spLocks noGrp="1" noRot="1" noChangeAspect="1" noChangeArrowheads="1" noTextEdit="1"/>
          </p:cNvSpPr>
          <p:nvPr>
            <p:ph type="sldImg"/>
          </p:nvPr>
        </p:nvSpPr>
        <p:spPr>
          <a:xfrm>
            <a:off x="2003425" y="744538"/>
            <a:ext cx="2790825" cy="3722687"/>
          </a:xfrm>
          <a:ln/>
        </p:spPr>
      </p:sp>
      <p:sp>
        <p:nvSpPr>
          <p:cNvPr id="4100" name="Rectangle 3"/>
          <p:cNvSpPr>
            <a:spLocks noGrp="1" noChangeArrowheads="1"/>
          </p:cNvSpPr>
          <p:nvPr>
            <p:ph type="body" idx="1"/>
          </p:nvPr>
        </p:nvSpPr>
        <p:spPr>
          <a:noFill/>
        </p:spPr>
        <p:txBody>
          <a:bodyPr/>
          <a:lstStyle/>
          <a:p>
            <a:pPr eaLnBrk="1" hangingPunct="1"/>
            <a:endParaRPr lang="en-US" altLang="en-US" dirty="0" smtClean="0">
              <a:latin typeface="Arial" pitchFamily="34" charset="0"/>
            </a:endParaRPr>
          </a:p>
        </p:txBody>
      </p:sp>
    </p:spTree>
    <p:extLst>
      <p:ext uri="{BB962C8B-B14F-4D97-AF65-F5344CB8AC3E}">
        <p14:creationId xmlns:p14="http://schemas.microsoft.com/office/powerpoint/2010/main" val="3316259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30107" y="13420834"/>
            <a:ext cx="27539077" cy="9258867"/>
          </a:xfrm>
          <a:prstGeom prst="rect">
            <a:avLst/>
          </a:prstGeom>
        </p:spPr>
        <p:txBody>
          <a:bodyPr lIns="88304" tIns="44152" rIns="88304" bIns="44152"/>
          <a:lstStyle/>
          <a:p>
            <a:r>
              <a:rPr lang="en-US" smtClean="0"/>
              <a:t>Click to edit Master title style</a:t>
            </a:r>
            <a:endParaRPr lang="en-AU"/>
          </a:p>
        </p:txBody>
      </p:sp>
      <p:sp>
        <p:nvSpPr>
          <p:cNvPr id="3" name="Subtitle 2"/>
          <p:cNvSpPr>
            <a:spLocks noGrp="1"/>
          </p:cNvSpPr>
          <p:nvPr>
            <p:ph type="subTitle" idx="1"/>
          </p:nvPr>
        </p:nvSpPr>
        <p:spPr>
          <a:xfrm>
            <a:off x="4860212" y="24479727"/>
            <a:ext cx="22678866" cy="11041432"/>
          </a:xfrm>
          <a:prstGeom prst="rect">
            <a:avLst/>
          </a:prstGeom>
        </p:spPr>
        <p:txBody>
          <a:bodyPr lIns="88304" tIns="44152" rIns="88304" bIns="44152"/>
          <a:lstStyle>
            <a:lvl1pPr marL="0" indent="0" algn="ctr">
              <a:buNone/>
              <a:defRPr/>
            </a:lvl1pPr>
            <a:lvl2pPr marL="441518" indent="0" algn="ctr">
              <a:buNone/>
              <a:defRPr/>
            </a:lvl2pPr>
            <a:lvl3pPr marL="883036" indent="0" algn="ctr">
              <a:buNone/>
              <a:defRPr/>
            </a:lvl3pPr>
            <a:lvl4pPr marL="1324554" indent="0" algn="ctr">
              <a:buNone/>
              <a:defRPr/>
            </a:lvl4pPr>
            <a:lvl5pPr marL="1766072" indent="0" algn="ctr">
              <a:buNone/>
              <a:defRPr/>
            </a:lvl5pPr>
            <a:lvl6pPr marL="2207590" indent="0" algn="ctr">
              <a:buNone/>
              <a:defRPr/>
            </a:lvl6pPr>
            <a:lvl7pPr marL="2649108" indent="0" algn="ctr">
              <a:buNone/>
              <a:defRPr/>
            </a:lvl7pPr>
            <a:lvl8pPr marL="3090626" indent="0" algn="ctr">
              <a:buNone/>
              <a:defRPr/>
            </a:lvl8pPr>
            <a:lvl9pPr marL="3532144" indent="0" algn="ctr">
              <a:buNone/>
              <a:defRPr/>
            </a:lvl9pPr>
          </a:lstStyle>
          <a:p>
            <a:r>
              <a:rPr lang="en-US" smtClean="0"/>
              <a:t>Click to edit Master subtitle style</a:t>
            </a:r>
            <a:endParaRPr lang="en-AU"/>
          </a:p>
        </p:txBody>
      </p:sp>
    </p:spTree>
    <p:extLst>
      <p:ext uri="{BB962C8B-B14F-4D97-AF65-F5344CB8AC3E}">
        <p14:creationId xmlns:p14="http://schemas.microsoft.com/office/powerpoint/2010/main" val="3952766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20601" y="1730185"/>
            <a:ext cx="29158089" cy="7200106"/>
          </a:xfrm>
          <a:prstGeom prst="rect">
            <a:avLst/>
          </a:prstGeom>
        </p:spPr>
        <p:txBody>
          <a:bodyPr lIns="88304" tIns="44152" rIns="88304" bIns="44152"/>
          <a:lstStyle/>
          <a:p>
            <a:r>
              <a:rPr lang="en-US" smtClean="0"/>
              <a:t>Click to edit Master title style</a:t>
            </a:r>
            <a:endParaRPr lang="en-AU"/>
          </a:p>
        </p:txBody>
      </p:sp>
      <p:sp>
        <p:nvSpPr>
          <p:cNvPr id="3" name="Vertical Text Placeholder 2"/>
          <p:cNvSpPr>
            <a:spLocks noGrp="1"/>
          </p:cNvSpPr>
          <p:nvPr>
            <p:ph type="body" orient="vert" idx="1"/>
          </p:nvPr>
        </p:nvSpPr>
        <p:spPr>
          <a:xfrm>
            <a:off x="1620601" y="10079514"/>
            <a:ext cx="29158089" cy="28511532"/>
          </a:xfrm>
          <a:prstGeom prst="rect">
            <a:avLst/>
          </a:prstGeom>
        </p:spPr>
        <p:txBody>
          <a:bodyPr vert="eaVert" lIns="88304" tIns="44152" rIns="88304" bIns="44152"/>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4192251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489961" y="1730185"/>
            <a:ext cx="7288729" cy="36860861"/>
          </a:xfrm>
          <a:prstGeom prst="rect">
            <a:avLst/>
          </a:prstGeom>
        </p:spPr>
        <p:txBody>
          <a:bodyPr vert="eaVert" lIns="88304" tIns="44152" rIns="88304" bIns="44152"/>
          <a:lstStyle/>
          <a:p>
            <a:r>
              <a:rPr lang="en-US" smtClean="0"/>
              <a:t>Click to edit Master title style</a:t>
            </a:r>
            <a:endParaRPr lang="en-AU"/>
          </a:p>
        </p:txBody>
      </p:sp>
      <p:sp>
        <p:nvSpPr>
          <p:cNvPr id="3" name="Vertical Text Placeholder 2"/>
          <p:cNvSpPr>
            <a:spLocks noGrp="1"/>
          </p:cNvSpPr>
          <p:nvPr>
            <p:ph type="body" orient="vert" idx="1"/>
          </p:nvPr>
        </p:nvSpPr>
        <p:spPr>
          <a:xfrm>
            <a:off x="1620601" y="1730185"/>
            <a:ext cx="21716983" cy="36860861"/>
          </a:xfrm>
          <a:prstGeom prst="rect">
            <a:avLst/>
          </a:prstGeom>
        </p:spPr>
        <p:txBody>
          <a:bodyPr vert="eaVert" lIns="88304" tIns="44152" rIns="88304" bIns="44152"/>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2825860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0601" y="1730185"/>
            <a:ext cx="29158089" cy="7200106"/>
          </a:xfrm>
          <a:prstGeom prst="rect">
            <a:avLst/>
          </a:prstGeom>
        </p:spPr>
        <p:txBody>
          <a:bodyPr lIns="88304" tIns="44152" rIns="88304" bIns="44152"/>
          <a:lstStyle/>
          <a:p>
            <a:r>
              <a:rPr lang="en-US" smtClean="0"/>
              <a:t>Click to edit Master title style</a:t>
            </a:r>
            <a:endParaRPr lang="en-AU"/>
          </a:p>
        </p:txBody>
      </p:sp>
      <p:sp>
        <p:nvSpPr>
          <p:cNvPr id="3" name="Content Placeholder 2"/>
          <p:cNvSpPr>
            <a:spLocks noGrp="1"/>
          </p:cNvSpPr>
          <p:nvPr>
            <p:ph idx="1"/>
          </p:nvPr>
        </p:nvSpPr>
        <p:spPr>
          <a:xfrm>
            <a:off x="1620601" y="10079514"/>
            <a:ext cx="29158089" cy="28511532"/>
          </a:xfrm>
          <a:prstGeom prst="rect">
            <a:avLst/>
          </a:prstGeom>
        </p:spPr>
        <p:txBody>
          <a:bodyPr lIns="88304" tIns="44152" rIns="88304" bIns="44152"/>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2088116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58675" y="27760729"/>
            <a:ext cx="27540665" cy="8579491"/>
          </a:xfrm>
          <a:prstGeom prst="rect">
            <a:avLst/>
          </a:prstGeom>
        </p:spPr>
        <p:txBody>
          <a:bodyPr lIns="88304" tIns="44152" rIns="88304" bIns="44152" anchor="t"/>
          <a:lstStyle>
            <a:lvl1pPr algn="l">
              <a:defRPr sz="3900" b="1" cap="all"/>
            </a:lvl1pPr>
          </a:lstStyle>
          <a:p>
            <a:r>
              <a:rPr lang="en-US" smtClean="0"/>
              <a:t>Click to edit Master title style</a:t>
            </a:r>
            <a:endParaRPr lang="en-AU"/>
          </a:p>
        </p:txBody>
      </p:sp>
      <p:sp>
        <p:nvSpPr>
          <p:cNvPr id="3" name="Text Placeholder 2"/>
          <p:cNvSpPr>
            <a:spLocks noGrp="1"/>
          </p:cNvSpPr>
          <p:nvPr>
            <p:ph type="body" idx="1"/>
          </p:nvPr>
        </p:nvSpPr>
        <p:spPr>
          <a:xfrm>
            <a:off x="2558675" y="18309796"/>
            <a:ext cx="27540665" cy="9450933"/>
          </a:xfrm>
          <a:prstGeom prst="rect">
            <a:avLst/>
          </a:prstGeom>
        </p:spPr>
        <p:txBody>
          <a:bodyPr lIns="88304" tIns="44152" rIns="88304" bIns="44152" anchor="b"/>
          <a:lstStyle>
            <a:lvl1pPr marL="0" indent="0">
              <a:buNone/>
              <a:defRPr sz="1900"/>
            </a:lvl1pPr>
            <a:lvl2pPr marL="441518" indent="0">
              <a:buNone/>
              <a:defRPr sz="1700"/>
            </a:lvl2pPr>
            <a:lvl3pPr marL="883036" indent="0">
              <a:buNone/>
              <a:defRPr sz="1500"/>
            </a:lvl3pPr>
            <a:lvl4pPr marL="1324554" indent="0">
              <a:buNone/>
              <a:defRPr sz="1400"/>
            </a:lvl4pPr>
            <a:lvl5pPr marL="1766072" indent="0">
              <a:buNone/>
              <a:defRPr sz="1400"/>
            </a:lvl5pPr>
            <a:lvl6pPr marL="2207590" indent="0">
              <a:buNone/>
              <a:defRPr sz="1400"/>
            </a:lvl6pPr>
            <a:lvl7pPr marL="2649108" indent="0">
              <a:buNone/>
              <a:defRPr sz="1400"/>
            </a:lvl7pPr>
            <a:lvl8pPr marL="3090626" indent="0">
              <a:buNone/>
              <a:defRPr sz="1400"/>
            </a:lvl8pPr>
            <a:lvl9pPr marL="3532144" indent="0">
              <a:buNone/>
              <a:defRPr sz="1400"/>
            </a:lvl9pPr>
          </a:lstStyle>
          <a:p>
            <a:pPr lvl="0"/>
            <a:r>
              <a:rPr lang="en-US" smtClean="0"/>
              <a:t>Click to edit Master text styles</a:t>
            </a:r>
          </a:p>
        </p:txBody>
      </p:sp>
    </p:spTree>
    <p:extLst>
      <p:ext uri="{BB962C8B-B14F-4D97-AF65-F5344CB8AC3E}">
        <p14:creationId xmlns:p14="http://schemas.microsoft.com/office/powerpoint/2010/main" val="1767346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20601" y="1730185"/>
            <a:ext cx="29158089" cy="7200106"/>
          </a:xfrm>
          <a:prstGeom prst="rect">
            <a:avLst/>
          </a:prstGeom>
        </p:spPr>
        <p:txBody>
          <a:bodyPr lIns="88304" tIns="44152" rIns="88304" bIns="44152"/>
          <a:lstStyle/>
          <a:p>
            <a:r>
              <a:rPr lang="en-US" smtClean="0"/>
              <a:t>Click to edit Master title style</a:t>
            </a:r>
            <a:endParaRPr lang="en-AU"/>
          </a:p>
        </p:txBody>
      </p:sp>
      <p:sp>
        <p:nvSpPr>
          <p:cNvPr id="3" name="Content Placeholder 2"/>
          <p:cNvSpPr>
            <a:spLocks noGrp="1"/>
          </p:cNvSpPr>
          <p:nvPr>
            <p:ph sz="half" idx="1"/>
          </p:nvPr>
        </p:nvSpPr>
        <p:spPr>
          <a:xfrm>
            <a:off x="1620601" y="10079514"/>
            <a:ext cx="14502855" cy="28511532"/>
          </a:xfrm>
          <a:prstGeom prst="rect">
            <a:avLst/>
          </a:prstGeom>
        </p:spPr>
        <p:txBody>
          <a:bodyPr lIns="88304" tIns="44152" rIns="88304" bIns="44152"/>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16275834" y="10079514"/>
            <a:ext cx="14502856" cy="28511532"/>
          </a:xfrm>
          <a:prstGeom prst="rect">
            <a:avLst/>
          </a:prstGeom>
        </p:spPr>
        <p:txBody>
          <a:bodyPr lIns="88304" tIns="44152" rIns="88304" bIns="44152"/>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4078561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20601" y="1730185"/>
            <a:ext cx="29158089" cy="7200106"/>
          </a:xfrm>
          <a:prstGeom prst="rect">
            <a:avLst/>
          </a:prstGeom>
        </p:spPr>
        <p:txBody>
          <a:bodyPr lIns="88304" tIns="44152" rIns="88304" bIns="44152"/>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1620601" y="9669985"/>
            <a:ext cx="14313971" cy="4030219"/>
          </a:xfrm>
          <a:prstGeom prst="rect">
            <a:avLst/>
          </a:prstGeom>
        </p:spPr>
        <p:txBody>
          <a:bodyPr lIns="88304" tIns="44152" rIns="88304" bIns="44152" anchor="b"/>
          <a:lstStyle>
            <a:lvl1pPr marL="0" indent="0">
              <a:buNone/>
              <a:defRPr sz="2300" b="1"/>
            </a:lvl1pPr>
            <a:lvl2pPr marL="441518" indent="0">
              <a:buNone/>
              <a:defRPr sz="1900" b="1"/>
            </a:lvl2pPr>
            <a:lvl3pPr marL="883036" indent="0">
              <a:buNone/>
              <a:defRPr sz="1700" b="1"/>
            </a:lvl3pPr>
            <a:lvl4pPr marL="1324554" indent="0">
              <a:buNone/>
              <a:defRPr sz="1500" b="1"/>
            </a:lvl4pPr>
            <a:lvl5pPr marL="1766072" indent="0">
              <a:buNone/>
              <a:defRPr sz="1500" b="1"/>
            </a:lvl5pPr>
            <a:lvl6pPr marL="2207590" indent="0">
              <a:buNone/>
              <a:defRPr sz="1500" b="1"/>
            </a:lvl6pPr>
            <a:lvl7pPr marL="2649108" indent="0">
              <a:buNone/>
              <a:defRPr sz="1500" b="1"/>
            </a:lvl7pPr>
            <a:lvl8pPr marL="3090626" indent="0">
              <a:buNone/>
              <a:defRPr sz="1500" b="1"/>
            </a:lvl8pPr>
            <a:lvl9pPr marL="3532144"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1620601" y="13700204"/>
            <a:ext cx="14313971" cy="24890843"/>
          </a:xfrm>
          <a:prstGeom prst="rect">
            <a:avLst/>
          </a:prstGeom>
        </p:spPr>
        <p:txBody>
          <a:bodyPr lIns="88304" tIns="44152" rIns="88304" bIns="44152"/>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16458369" y="9669985"/>
            <a:ext cx="14320321" cy="4030219"/>
          </a:xfrm>
          <a:prstGeom prst="rect">
            <a:avLst/>
          </a:prstGeom>
        </p:spPr>
        <p:txBody>
          <a:bodyPr lIns="88304" tIns="44152" rIns="88304" bIns="44152" anchor="b"/>
          <a:lstStyle>
            <a:lvl1pPr marL="0" indent="0">
              <a:buNone/>
              <a:defRPr sz="2300" b="1"/>
            </a:lvl1pPr>
            <a:lvl2pPr marL="441518" indent="0">
              <a:buNone/>
              <a:defRPr sz="1900" b="1"/>
            </a:lvl2pPr>
            <a:lvl3pPr marL="883036" indent="0">
              <a:buNone/>
              <a:defRPr sz="1700" b="1"/>
            </a:lvl3pPr>
            <a:lvl4pPr marL="1324554" indent="0">
              <a:buNone/>
              <a:defRPr sz="1500" b="1"/>
            </a:lvl4pPr>
            <a:lvl5pPr marL="1766072" indent="0">
              <a:buNone/>
              <a:defRPr sz="1500" b="1"/>
            </a:lvl5pPr>
            <a:lvl6pPr marL="2207590" indent="0">
              <a:buNone/>
              <a:defRPr sz="1500" b="1"/>
            </a:lvl6pPr>
            <a:lvl7pPr marL="2649108" indent="0">
              <a:buNone/>
              <a:defRPr sz="1500" b="1"/>
            </a:lvl7pPr>
            <a:lvl8pPr marL="3090626" indent="0">
              <a:buNone/>
              <a:defRPr sz="1500" b="1"/>
            </a:lvl8pPr>
            <a:lvl9pPr marL="3532144"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16458369" y="13700204"/>
            <a:ext cx="14320321" cy="24890843"/>
          </a:xfrm>
          <a:prstGeom prst="rect">
            <a:avLst/>
          </a:prstGeom>
        </p:spPr>
        <p:txBody>
          <a:bodyPr lIns="88304" tIns="44152" rIns="88304" bIns="44152"/>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extLst>
      <p:ext uri="{BB962C8B-B14F-4D97-AF65-F5344CB8AC3E}">
        <p14:creationId xmlns:p14="http://schemas.microsoft.com/office/powerpoint/2010/main" val="2442351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20601" y="1730185"/>
            <a:ext cx="29158089" cy="7200106"/>
          </a:xfrm>
          <a:prstGeom prst="rect">
            <a:avLst/>
          </a:prstGeom>
        </p:spPr>
        <p:txBody>
          <a:bodyPr lIns="88304" tIns="44152" rIns="88304" bIns="44152"/>
          <a:lstStyle/>
          <a:p>
            <a:r>
              <a:rPr lang="en-US" smtClean="0"/>
              <a:t>Click to edit Master title style</a:t>
            </a:r>
            <a:endParaRPr lang="en-AU"/>
          </a:p>
        </p:txBody>
      </p:sp>
    </p:spTree>
    <p:extLst>
      <p:ext uri="{BB962C8B-B14F-4D97-AF65-F5344CB8AC3E}">
        <p14:creationId xmlns:p14="http://schemas.microsoft.com/office/powerpoint/2010/main" val="2950925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783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0600" y="1720661"/>
            <a:ext cx="10658496" cy="7319156"/>
          </a:xfrm>
          <a:prstGeom prst="rect">
            <a:avLst/>
          </a:prstGeom>
        </p:spPr>
        <p:txBody>
          <a:bodyPr lIns="88304" tIns="44152" rIns="88304" bIns="44152" anchor="b"/>
          <a:lstStyle>
            <a:lvl1pPr algn="l">
              <a:defRPr sz="1900" b="1"/>
            </a:lvl1pPr>
          </a:lstStyle>
          <a:p>
            <a:r>
              <a:rPr lang="en-US" smtClean="0"/>
              <a:t>Click to edit Master title style</a:t>
            </a:r>
            <a:endParaRPr lang="en-AU"/>
          </a:p>
        </p:txBody>
      </p:sp>
      <p:sp>
        <p:nvSpPr>
          <p:cNvPr id="3" name="Content Placeholder 2"/>
          <p:cNvSpPr>
            <a:spLocks noGrp="1"/>
          </p:cNvSpPr>
          <p:nvPr>
            <p:ph idx="1"/>
          </p:nvPr>
        </p:nvSpPr>
        <p:spPr>
          <a:xfrm>
            <a:off x="12667977" y="1720661"/>
            <a:ext cx="18110713" cy="36870385"/>
          </a:xfrm>
          <a:prstGeom prst="rect">
            <a:avLst/>
          </a:prstGeom>
        </p:spPr>
        <p:txBody>
          <a:bodyPr lIns="88304" tIns="44152" rIns="88304" bIns="44152"/>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1620600" y="9039816"/>
            <a:ext cx="10658496" cy="29551230"/>
          </a:xfrm>
          <a:prstGeom prst="rect">
            <a:avLst/>
          </a:prstGeom>
        </p:spPr>
        <p:txBody>
          <a:bodyPr lIns="88304" tIns="44152" rIns="88304" bIns="44152"/>
          <a:lstStyle>
            <a:lvl1pPr marL="0" indent="0">
              <a:buNone/>
              <a:defRPr sz="1400"/>
            </a:lvl1pPr>
            <a:lvl2pPr marL="441518" indent="0">
              <a:buNone/>
              <a:defRPr sz="1200"/>
            </a:lvl2pPr>
            <a:lvl3pPr marL="883036" indent="0">
              <a:buNone/>
              <a:defRPr sz="1000"/>
            </a:lvl3pPr>
            <a:lvl4pPr marL="1324554" indent="0">
              <a:buNone/>
              <a:defRPr sz="900"/>
            </a:lvl4pPr>
            <a:lvl5pPr marL="1766072" indent="0">
              <a:buNone/>
              <a:defRPr sz="900"/>
            </a:lvl5pPr>
            <a:lvl6pPr marL="2207590" indent="0">
              <a:buNone/>
              <a:defRPr sz="900"/>
            </a:lvl6pPr>
            <a:lvl7pPr marL="2649108" indent="0">
              <a:buNone/>
              <a:defRPr sz="900"/>
            </a:lvl7pPr>
            <a:lvl8pPr marL="3090626" indent="0">
              <a:buNone/>
              <a:defRPr sz="900"/>
            </a:lvl8pPr>
            <a:lvl9pPr marL="3532144" indent="0">
              <a:buNone/>
              <a:defRPr sz="900"/>
            </a:lvl9pPr>
          </a:lstStyle>
          <a:p>
            <a:pPr lvl="0"/>
            <a:r>
              <a:rPr lang="en-US" smtClean="0"/>
              <a:t>Click to edit Master text styles</a:t>
            </a:r>
          </a:p>
        </p:txBody>
      </p:sp>
    </p:spTree>
    <p:extLst>
      <p:ext uri="{BB962C8B-B14F-4D97-AF65-F5344CB8AC3E}">
        <p14:creationId xmlns:p14="http://schemas.microsoft.com/office/powerpoint/2010/main" val="821307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50655" y="30240131"/>
            <a:ext cx="19439255" cy="3569893"/>
          </a:xfrm>
          <a:prstGeom prst="rect">
            <a:avLst/>
          </a:prstGeom>
        </p:spPr>
        <p:txBody>
          <a:bodyPr lIns="88304" tIns="44152" rIns="88304" bIns="44152" anchor="b"/>
          <a:lstStyle>
            <a:lvl1pPr algn="l">
              <a:defRPr sz="1900" b="1"/>
            </a:lvl1pPr>
          </a:lstStyle>
          <a:p>
            <a:r>
              <a:rPr lang="en-US" smtClean="0"/>
              <a:t>Click to edit Master title style</a:t>
            </a:r>
            <a:endParaRPr lang="en-AU"/>
          </a:p>
        </p:txBody>
      </p:sp>
      <p:sp>
        <p:nvSpPr>
          <p:cNvPr id="3" name="Picture Placeholder 2"/>
          <p:cNvSpPr>
            <a:spLocks noGrp="1"/>
          </p:cNvSpPr>
          <p:nvPr>
            <p:ph type="pic" idx="1"/>
          </p:nvPr>
        </p:nvSpPr>
        <p:spPr>
          <a:xfrm>
            <a:off x="6350655" y="3860374"/>
            <a:ext cx="19439255" cy="25919431"/>
          </a:xfrm>
          <a:prstGeom prst="rect">
            <a:avLst/>
          </a:prstGeom>
        </p:spPr>
        <p:txBody>
          <a:bodyPr lIns="88304" tIns="44152" rIns="88304" bIns="44152"/>
          <a:lstStyle>
            <a:lvl1pPr marL="0" indent="0">
              <a:buNone/>
              <a:defRPr sz="3100"/>
            </a:lvl1pPr>
            <a:lvl2pPr marL="441518" indent="0">
              <a:buNone/>
              <a:defRPr sz="2700"/>
            </a:lvl2pPr>
            <a:lvl3pPr marL="883036" indent="0">
              <a:buNone/>
              <a:defRPr sz="2300"/>
            </a:lvl3pPr>
            <a:lvl4pPr marL="1324554" indent="0">
              <a:buNone/>
              <a:defRPr sz="1900"/>
            </a:lvl4pPr>
            <a:lvl5pPr marL="1766072" indent="0">
              <a:buNone/>
              <a:defRPr sz="1900"/>
            </a:lvl5pPr>
            <a:lvl6pPr marL="2207590" indent="0">
              <a:buNone/>
              <a:defRPr sz="1900"/>
            </a:lvl6pPr>
            <a:lvl7pPr marL="2649108" indent="0">
              <a:buNone/>
              <a:defRPr sz="1900"/>
            </a:lvl7pPr>
            <a:lvl8pPr marL="3090626" indent="0">
              <a:buNone/>
              <a:defRPr sz="1900"/>
            </a:lvl8pPr>
            <a:lvl9pPr marL="3532144" indent="0">
              <a:buNone/>
              <a:defRPr sz="1900"/>
            </a:lvl9pPr>
          </a:lstStyle>
          <a:p>
            <a:pPr lvl="0"/>
            <a:endParaRPr lang="en-AU" noProof="0" dirty="0" smtClean="0"/>
          </a:p>
        </p:txBody>
      </p:sp>
      <p:sp>
        <p:nvSpPr>
          <p:cNvPr id="4" name="Text Placeholder 3"/>
          <p:cNvSpPr>
            <a:spLocks noGrp="1"/>
          </p:cNvSpPr>
          <p:nvPr>
            <p:ph type="body" sz="half" idx="2"/>
          </p:nvPr>
        </p:nvSpPr>
        <p:spPr>
          <a:xfrm>
            <a:off x="6350655" y="33810024"/>
            <a:ext cx="19439255" cy="5069916"/>
          </a:xfrm>
          <a:prstGeom prst="rect">
            <a:avLst/>
          </a:prstGeom>
        </p:spPr>
        <p:txBody>
          <a:bodyPr lIns="88304" tIns="44152" rIns="88304" bIns="44152"/>
          <a:lstStyle>
            <a:lvl1pPr marL="0" indent="0">
              <a:buNone/>
              <a:defRPr sz="1400"/>
            </a:lvl1pPr>
            <a:lvl2pPr marL="441518" indent="0">
              <a:buNone/>
              <a:defRPr sz="1200"/>
            </a:lvl2pPr>
            <a:lvl3pPr marL="883036" indent="0">
              <a:buNone/>
              <a:defRPr sz="1000"/>
            </a:lvl3pPr>
            <a:lvl4pPr marL="1324554" indent="0">
              <a:buNone/>
              <a:defRPr sz="900"/>
            </a:lvl4pPr>
            <a:lvl5pPr marL="1766072" indent="0">
              <a:buNone/>
              <a:defRPr sz="900"/>
            </a:lvl5pPr>
            <a:lvl6pPr marL="2207590" indent="0">
              <a:buNone/>
              <a:defRPr sz="900"/>
            </a:lvl6pPr>
            <a:lvl7pPr marL="2649108" indent="0">
              <a:buNone/>
              <a:defRPr sz="900"/>
            </a:lvl7pPr>
            <a:lvl8pPr marL="3090626" indent="0">
              <a:buNone/>
              <a:defRPr sz="900"/>
            </a:lvl8pPr>
            <a:lvl9pPr marL="3532144" indent="0">
              <a:buNone/>
              <a:defRPr sz="900"/>
            </a:lvl9pPr>
          </a:lstStyle>
          <a:p>
            <a:pPr lvl="0"/>
            <a:r>
              <a:rPr lang="en-US" smtClean="0"/>
              <a:t>Click to edit Master text styles</a:t>
            </a:r>
          </a:p>
        </p:txBody>
      </p:sp>
    </p:spTree>
    <p:extLst>
      <p:ext uri="{BB962C8B-B14F-4D97-AF65-F5344CB8AC3E}">
        <p14:creationId xmlns:p14="http://schemas.microsoft.com/office/powerpoint/2010/main" val="2097680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4196" y="-4060"/>
            <a:ext cx="32483484" cy="4320469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171950" rtl="0" eaLnBrk="0" fontAlgn="base" hangingPunct="0">
        <a:spcBef>
          <a:spcPct val="0"/>
        </a:spcBef>
        <a:spcAft>
          <a:spcPct val="0"/>
        </a:spcAft>
        <a:defRPr sz="20100">
          <a:solidFill>
            <a:schemeClr val="tx2"/>
          </a:solidFill>
          <a:latin typeface="+mj-lt"/>
          <a:ea typeface="+mj-ea"/>
          <a:cs typeface="+mj-cs"/>
        </a:defRPr>
      </a:lvl1pPr>
      <a:lvl2pPr algn="ctr" defTabSz="4171950" rtl="0" eaLnBrk="0" fontAlgn="base" hangingPunct="0">
        <a:spcBef>
          <a:spcPct val="0"/>
        </a:spcBef>
        <a:spcAft>
          <a:spcPct val="0"/>
        </a:spcAft>
        <a:defRPr sz="20100">
          <a:solidFill>
            <a:schemeClr val="tx2"/>
          </a:solidFill>
          <a:latin typeface="Arial" charset="0"/>
        </a:defRPr>
      </a:lvl2pPr>
      <a:lvl3pPr algn="ctr" defTabSz="4171950" rtl="0" eaLnBrk="0" fontAlgn="base" hangingPunct="0">
        <a:spcBef>
          <a:spcPct val="0"/>
        </a:spcBef>
        <a:spcAft>
          <a:spcPct val="0"/>
        </a:spcAft>
        <a:defRPr sz="20100">
          <a:solidFill>
            <a:schemeClr val="tx2"/>
          </a:solidFill>
          <a:latin typeface="Arial" charset="0"/>
        </a:defRPr>
      </a:lvl3pPr>
      <a:lvl4pPr algn="ctr" defTabSz="4171950" rtl="0" eaLnBrk="0" fontAlgn="base" hangingPunct="0">
        <a:spcBef>
          <a:spcPct val="0"/>
        </a:spcBef>
        <a:spcAft>
          <a:spcPct val="0"/>
        </a:spcAft>
        <a:defRPr sz="20100">
          <a:solidFill>
            <a:schemeClr val="tx2"/>
          </a:solidFill>
          <a:latin typeface="Arial" charset="0"/>
        </a:defRPr>
      </a:lvl4pPr>
      <a:lvl5pPr algn="ctr" defTabSz="4171950" rtl="0" eaLnBrk="0" fontAlgn="base" hangingPunct="0">
        <a:spcBef>
          <a:spcPct val="0"/>
        </a:spcBef>
        <a:spcAft>
          <a:spcPct val="0"/>
        </a:spcAft>
        <a:defRPr sz="20100">
          <a:solidFill>
            <a:schemeClr val="tx2"/>
          </a:solidFill>
          <a:latin typeface="Arial" charset="0"/>
        </a:defRPr>
      </a:lvl5pPr>
      <a:lvl6pPr marL="441518" algn="ctr" defTabSz="4172959" rtl="0" fontAlgn="base">
        <a:spcBef>
          <a:spcPct val="0"/>
        </a:spcBef>
        <a:spcAft>
          <a:spcPct val="0"/>
        </a:spcAft>
        <a:defRPr sz="20100">
          <a:solidFill>
            <a:schemeClr val="tx2"/>
          </a:solidFill>
          <a:latin typeface="Arial" charset="0"/>
        </a:defRPr>
      </a:lvl6pPr>
      <a:lvl7pPr marL="883036" algn="ctr" defTabSz="4172959" rtl="0" fontAlgn="base">
        <a:spcBef>
          <a:spcPct val="0"/>
        </a:spcBef>
        <a:spcAft>
          <a:spcPct val="0"/>
        </a:spcAft>
        <a:defRPr sz="20100">
          <a:solidFill>
            <a:schemeClr val="tx2"/>
          </a:solidFill>
          <a:latin typeface="Arial" charset="0"/>
        </a:defRPr>
      </a:lvl7pPr>
      <a:lvl8pPr marL="1324554" algn="ctr" defTabSz="4172959" rtl="0" fontAlgn="base">
        <a:spcBef>
          <a:spcPct val="0"/>
        </a:spcBef>
        <a:spcAft>
          <a:spcPct val="0"/>
        </a:spcAft>
        <a:defRPr sz="20100">
          <a:solidFill>
            <a:schemeClr val="tx2"/>
          </a:solidFill>
          <a:latin typeface="Arial" charset="0"/>
        </a:defRPr>
      </a:lvl8pPr>
      <a:lvl9pPr marL="1766072" algn="ctr" defTabSz="4172959" rtl="0" fontAlgn="base">
        <a:spcBef>
          <a:spcPct val="0"/>
        </a:spcBef>
        <a:spcAft>
          <a:spcPct val="0"/>
        </a:spcAft>
        <a:defRPr sz="20100">
          <a:solidFill>
            <a:schemeClr val="tx2"/>
          </a:solidFill>
          <a:latin typeface="Arial" charset="0"/>
        </a:defRPr>
      </a:lvl9pPr>
    </p:titleStyle>
    <p:bodyStyle>
      <a:lvl1pPr marL="1563688" indent="-1563688" algn="l" defTabSz="4171950" rtl="0" eaLnBrk="0" fontAlgn="base" hangingPunct="0">
        <a:spcBef>
          <a:spcPct val="20000"/>
        </a:spcBef>
        <a:spcAft>
          <a:spcPct val="0"/>
        </a:spcAft>
        <a:buChar char="•"/>
        <a:defRPr sz="14600">
          <a:solidFill>
            <a:schemeClr val="tx1"/>
          </a:solidFill>
          <a:latin typeface="+mn-lt"/>
          <a:ea typeface="+mn-ea"/>
          <a:cs typeface="+mn-cs"/>
        </a:defRPr>
      </a:lvl1pPr>
      <a:lvl2pPr marL="3389313" indent="-1301750" algn="l" defTabSz="4171950" rtl="0" eaLnBrk="0" fontAlgn="base" hangingPunct="0">
        <a:spcBef>
          <a:spcPct val="20000"/>
        </a:spcBef>
        <a:spcAft>
          <a:spcPct val="0"/>
        </a:spcAft>
        <a:buChar char="–"/>
        <a:defRPr sz="12700">
          <a:solidFill>
            <a:schemeClr val="tx1"/>
          </a:solidFill>
          <a:latin typeface="+mn-lt"/>
        </a:defRPr>
      </a:lvl2pPr>
      <a:lvl3pPr marL="5214938" indent="-1041400" algn="l" defTabSz="4171950" rtl="0" eaLnBrk="0" fontAlgn="base" hangingPunct="0">
        <a:spcBef>
          <a:spcPct val="20000"/>
        </a:spcBef>
        <a:spcAft>
          <a:spcPct val="0"/>
        </a:spcAft>
        <a:buChar char="•"/>
        <a:defRPr sz="10900">
          <a:solidFill>
            <a:schemeClr val="tx1"/>
          </a:solidFill>
          <a:latin typeface="+mn-lt"/>
        </a:defRPr>
      </a:lvl3pPr>
      <a:lvl4pPr marL="7300913" indent="-1042988" algn="l" defTabSz="4171950" rtl="0" eaLnBrk="0" fontAlgn="base" hangingPunct="0">
        <a:spcBef>
          <a:spcPct val="20000"/>
        </a:spcBef>
        <a:spcAft>
          <a:spcPct val="0"/>
        </a:spcAft>
        <a:buChar char="–"/>
        <a:defRPr sz="9200">
          <a:solidFill>
            <a:schemeClr val="tx1"/>
          </a:solidFill>
          <a:latin typeface="+mn-lt"/>
        </a:defRPr>
      </a:lvl4pPr>
      <a:lvl5pPr marL="9386888" indent="-1042988" algn="l" defTabSz="4171950" rtl="0" eaLnBrk="0" fontAlgn="base" hangingPunct="0">
        <a:spcBef>
          <a:spcPct val="20000"/>
        </a:spcBef>
        <a:spcAft>
          <a:spcPct val="0"/>
        </a:spcAft>
        <a:buChar char="»"/>
        <a:defRPr sz="9200">
          <a:solidFill>
            <a:schemeClr val="tx1"/>
          </a:solidFill>
          <a:latin typeface="+mn-lt"/>
        </a:defRPr>
      </a:lvl5pPr>
      <a:lvl6pPr marL="9829909" indent="-1044007" algn="l" defTabSz="4172959" rtl="0" fontAlgn="base">
        <a:spcBef>
          <a:spcPct val="20000"/>
        </a:spcBef>
        <a:spcAft>
          <a:spcPct val="0"/>
        </a:spcAft>
        <a:buChar char="»"/>
        <a:defRPr sz="9200">
          <a:solidFill>
            <a:schemeClr val="tx1"/>
          </a:solidFill>
          <a:latin typeface="+mn-lt"/>
        </a:defRPr>
      </a:lvl6pPr>
      <a:lvl7pPr marL="10271427" indent="-1044007" algn="l" defTabSz="4172959" rtl="0" fontAlgn="base">
        <a:spcBef>
          <a:spcPct val="20000"/>
        </a:spcBef>
        <a:spcAft>
          <a:spcPct val="0"/>
        </a:spcAft>
        <a:buChar char="»"/>
        <a:defRPr sz="9200">
          <a:solidFill>
            <a:schemeClr val="tx1"/>
          </a:solidFill>
          <a:latin typeface="+mn-lt"/>
        </a:defRPr>
      </a:lvl7pPr>
      <a:lvl8pPr marL="10712945" indent="-1044007" algn="l" defTabSz="4172959" rtl="0" fontAlgn="base">
        <a:spcBef>
          <a:spcPct val="20000"/>
        </a:spcBef>
        <a:spcAft>
          <a:spcPct val="0"/>
        </a:spcAft>
        <a:buChar char="»"/>
        <a:defRPr sz="9200">
          <a:solidFill>
            <a:schemeClr val="tx1"/>
          </a:solidFill>
          <a:latin typeface="+mn-lt"/>
        </a:defRPr>
      </a:lvl8pPr>
      <a:lvl9pPr marL="11154463" indent="-1044007" algn="l" defTabSz="4172959" rtl="0" fontAlgn="base">
        <a:spcBef>
          <a:spcPct val="20000"/>
        </a:spcBef>
        <a:spcAft>
          <a:spcPct val="0"/>
        </a:spcAft>
        <a:buChar char="»"/>
        <a:defRPr sz="9200">
          <a:solidFill>
            <a:schemeClr val="tx1"/>
          </a:solidFill>
          <a:latin typeface="+mn-lt"/>
        </a:defRPr>
      </a:lvl9pPr>
    </p:bodyStyle>
    <p:otherStyle>
      <a:defPPr>
        <a:defRPr lang="en-US"/>
      </a:defPPr>
      <a:lvl1pPr marL="0" algn="l" defTabSz="883036" rtl="0" eaLnBrk="1" latinLnBrk="0" hangingPunct="1">
        <a:defRPr sz="1700" kern="1200">
          <a:solidFill>
            <a:schemeClr val="tx1"/>
          </a:solidFill>
          <a:latin typeface="+mn-lt"/>
          <a:ea typeface="+mn-ea"/>
          <a:cs typeface="+mn-cs"/>
        </a:defRPr>
      </a:lvl1pPr>
      <a:lvl2pPr marL="441518" algn="l" defTabSz="883036" rtl="0" eaLnBrk="1" latinLnBrk="0" hangingPunct="1">
        <a:defRPr sz="1700" kern="1200">
          <a:solidFill>
            <a:schemeClr val="tx1"/>
          </a:solidFill>
          <a:latin typeface="+mn-lt"/>
          <a:ea typeface="+mn-ea"/>
          <a:cs typeface="+mn-cs"/>
        </a:defRPr>
      </a:lvl2pPr>
      <a:lvl3pPr marL="883036" algn="l" defTabSz="883036" rtl="0" eaLnBrk="1" latinLnBrk="0" hangingPunct="1">
        <a:defRPr sz="1700" kern="1200">
          <a:solidFill>
            <a:schemeClr val="tx1"/>
          </a:solidFill>
          <a:latin typeface="+mn-lt"/>
          <a:ea typeface="+mn-ea"/>
          <a:cs typeface="+mn-cs"/>
        </a:defRPr>
      </a:lvl3pPr>
      <a:lvl4pPr marL="1324554" algn="l" defTabSz="883036" rtl="0" eaLnBrk="1" latinLnBrk="0" hangingPunct="1">
        <a:defRPr sz="1700" kern="1200">
          <a:solidFill>
            <a:schemeClr val="tx1"/>
          </a:solidFill>
          <a:latin typeface="+mn-lt"/>
          <a:ea typeface="+mn-ea"/>
          <a:cs typeface="+mn-cs"/>
        </a:defRPr>
      </a:lvl4pPr>
      <a:lvl5pPr marL="1766072" algn="l" defTabSz="883036" rtl="0" eaLnBrk="1" latinLnBrk="0" hangingPunct="1">
        <a:defRPr sz="1700" kern="1200">
          <a:solidFill>
            <a:schemeClr val="tx1"/>
          </a:solidFill>
          <a:latin typeface="+mn-lt"/>
          <a:ea typeface="+mn-ea"/>
          <a:cs typeface="+mn-cs"/>
        </a:defRPr>
      </a:lvl5pPr>
      <a:lvl6pPr marL="2207590" algn="l" defTabSz="883036" rtl="0" eaLnBrk="1" latinLnBrk="0" hangingPunct="1">
        <a:defRPr sz="1700" kern="1200">
          <a:solidFill>
            <a:schemeClr val="tx1"/>
          </a:solidFill>
          <a:latin typeface="+mn-lt"/>
          <a:ea typeface="+mn-ea"/>
          <a:cs typeface="+mn-cs"/>
        </a:defRPr>
      </a:lvl6pPr>
      <a:lvl7pPr marL="2649108" algn="l" defTabSz="883036" rtl="0" eaLnBrk="1" latinLnBrk="0" hangingPunct="1">
        <a:defRPr sz="1700" kern="1200">
          <a:solidFill>
            <a:schemeClr val="tx1"/>
          </a:solidFill>
          <a:latin typeface="+mn-lt"/>
          <a:ea typeface="+mn-ea"/>
          <a:cs typeface="+mn-cs"/>
        </a:defRPr>
      </a:lvl7pPr>
      <a:lvl8pPr marL="3090626" algn="l" defTabSz="883036" rtl="0" eaLnBrk="1" latinLnBrk="0" hangingPunct="1">
        <a:defRPr sz="1700" kern="1200">
          <a:solidFill>
            <a:schemeClr val="tx1"/>
          </a:solidFill>
          <a:latin typeface="+mn-lt"/>
          <a:ea typeface="+mn-ea"/>
          <a:cs typeface="+mn-cs"/>
        </a:defRPr>
      </a:lvl8pPr>
      <a:lvl9pPr marL="3532144" algn="l" defTabSz="883036"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Rounded Rectangle 133"/>
          <p:cNvSpPr/>
          <p:nvPr/>
        </p:nvSpPr>
        <p:spPr bwMode="auto">
          <a:xfrm>
            <a:off x="813174" y="33800914"/>
            <a:ext cx="10941779" cy="6017429"/>
          </a:xfrm>
          <a:prstGeom prst="roundRect">
            <a:avLst>
              <a:gd name="adj" fmla="val 4095"/>
            </a:avLst>
          </a:prstGeom>
          <a:solidFill>
            <a:schemeClr val="bg1"/>
          </a:solidFill>
          <a:ln w="571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ln>
                <a:solidFill>
                  <a:srgbClr val="00B0F0"/>
                </a:solidFill>
              </a:ln>
              <a:latin typeface="Arial" charset="0"/>
            </a:endParaRPr>
          </a:p>
        </p:txBody>
      </p:sp>
      <p:sp>
        <p:nvSpPr>
          <p:cNvPr id="133" name="Rounded Rectangle 132"/>
          <p:cNvSpPr/>
          <p:nvPr/>
        </p:nvSpPr>
        <p:spPr bwMode="auto">
          <a:xfrm>
            <a:off x="645916" y="20199729"/>
            <a:ext cx="10941780" cy="13353918"/>
          </a:xfrm>
          <a:prstGeom prst="roundRect">
            <a:avLst>
              <a:gd name="adj" fmla="val 4095"/>
            </a:avLst>
          </a:prstGeom>
          <a:solidFill>
            <a:schemeClr val="bg1"/>
          </a:solidFill>
          <a:ln w="57150"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ln>
                <a:solidFill>
                  <a:srgbClr val="00B0F0"/>
                </a:solidFill>
              </a:ln>
              <a:latin typeface="Arial" charset="0"/>
            </a:endParaRPr>
          </a:p>
        </p:txBody>
      </p:sp>
      <p:sp>
        <p:nvSpPr>
          <p:cNvPr id="118" name="Rounded Rectangle 117"/>
          <p:cNvSpPr/>
          <p:nvPr/>
        </p:nvSpPr>
        <p:spPr bwMode="auto">
          <a:xfrm>
            <a:off x="789933" y="14399519"/>
            <a:ext cx="10941779" cy="5552943"/>
          </a:xfrm>
          <a:prstGeom prst="roundRect">
            <a:avLst>
              <a:gd name="adj" fmla="val 6400"/>
            </a:avLst>
          </a:prstGeom>
          <a:solidFill>
            <a:schemeClr val="bg1"/>
          </a:solidFill>
          <a:ln w="57150"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ln>
                <a:solidFill>
                  <a:srgbClr val="00B0F0"/>
                </a:solidFill>
              </a:ln>
              <a:latin typeface="Arial" charset="0"/>
            </a:endParaRPr>
          </a:p>
        </p:txBody>
      </p:sp>
      <p:sp>
        <p:nvSpPr>
          <p:cNvPr id="116" name="Rounded Rectangle 115"/>
          <p:cNvSpPr/>
          <p:nvPr/>
        </p:nvSpPr>
        <p:spPr bwMode="auto">
          <a:xfrm>
            <a:off x="789932" y="6478639"/>
            <a:ext cx="10941780" cy="7355432"/>
          </a:xfrm>
          <a:prstGeom prst="roundRect">
            <a:avLst>
              <a:gd name="adj" fmla="val 6400"/>
            </a:avLst>
          </a:prstGeom>
          <a:solidFill>
            <a:schemeClr val="bg1"/>
          </a:solidFill>
          <a:ln w="57150"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ln>
                <a:solidFill>
                  <a:srgbClr val="00B0F0"/>
                </a:solidFill>
              </a:ln>
              <a:latin typeface="Arial" charset="0"/>
            </a:endParaRPr>
          </a:p>
        </p:txBody>
      </p:sp>
      <p:sp>
        <p:nvSpPr>
          <p:cNvPr id="2" name="Rounded Rectangle 1"/>
          <p:cNvSpPr/>
          <p:nvPr/>
        </p:nvSpPr>
        <p:spPr bwMode="auto">
          <a:xfrm>
            <a:off x="789932" y="440093"/>
            <a:ext cx="30675408" cy="3265616"/>
          </a:xfrm>
          <a:prstGeom prst="roundRect">
            <a:avLst/>
          </a:prstGeom>
          <a:solidFill>
            <a:srgbClr val="B719B7"/>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latin typeface="Arial" charset="0"/>
            </a:endParaRPr>
          </a:p>
        </p:txBody>
      </p:sp>
      <p:sp>
        <p:nvSpPr>
          <p:cNvPr id="112" name="Rounded Rectangle 111"/>
          <p:cNvSpPr/>
          <p:nvPr/>
        </p:nvSpPr>
        <p:spPr bwMode="auto">
          <a:xfrm>
            <a:off x="813174" y="40106375"/>
            <a:ext cx="30652165" cy="2808312"/>
          </a:xfrm>
          <a:prstGeom prst="roundRect">
            <a:avLst>
              <a:gd name="adj" fmla="val 6351"/>
            </a:avLst>
          </a:prstGeom>
          <a:solidFill>
            <a:schemeClr val="bg1"/>
          </a:solidFill>
          <a:ln w="57150"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latin typeface="Arial" charset="0"/>
            </a:endParaRPr>
          </a:p>
        </p:txBody>
      </p:sp>
      <p:sp>
        <p:nvSpPr>
          <p:cNvPr id="15" name="Rounded Rectangle 14"/>
          <p:cNvSpPr/>
          <p:nvPr/>
        </p:nvSpPr>
        <p:spPr bwMode="auto">
          <a:xfrm>
            <a:off x="12779151" y="6495889"/>
            <a:ext cx="18686189" cy="21369126"/>
          </a:xfrm>
          <a:prstGeom prst="roundRect">
            <a:avLst>
              <a:gd name="adj" fmla="val 2411"/>
            </a:avLst>
          </a:prstGeom>
          <a:solidFill>
            <a:srgbClr val="FFFFFF"/>
          </a:solidFill>
          <a:ln w="57150" cap="flat" cmpd="sng" algn="ctr">
            <a:solidFill>
              <a:schemeClr val="accent1">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latin typeface="Arial" charset="0"/>
            </a:endParaRPr>
          </a:p>
        </p:txBody>
      </p:sp>
      <p:sp>
        <p:nvSpPr>
          <p:cNvPr id="3076" name="TextBox 4"/>
          <p:cNvSpPr txBox="1">
            <a:spLocks noChangeArrowheads="1"/>
          </p:cNvSpPr>
          <p:nvPr/>
        </p:nvSpPr>
        <p:spPr bwMode="auto">
          <a:xfrm>
            <a:off x="2014809" y="69927"/>
            <a:ext cx="28946475" cy="4886659"/>
          </a:xfrm>
          <a:prstGeom prst="rect">
            <a:avLst/>
          </a:prstGeom>
          <a:noFill/>
          <a:ln>
            <a:noFill/>
          </a:ln>
          <a:extLst/>
        </p:spPr>
        <p:txBody>
          <a:bodyPr wrap="square">
            <a:spAutoFit/>
          </a:bodyPr>
          <a:lstStyle>
            <a:lvl1pPr>
              <a:defRPr sz="8200">
                <a:solidFill>
                  <a:schemeClr val="tx1"/>
                </a:solidFill>
                <a:latin typeface="Arial" charset="0"/>
                <a:cs typeface="Arial" charset="0"/>
              </a:defRPr>
            </a:lvl1pPr>
            <a:lvl2pPr marL="742950" indent="-285750">
              <a:defRPr sz="8200">
                <a:solidFill>
                  <a:schemeClr val="tx1"/>
                </a:solidFill>
                <a:latin typeface="Arial" charset="0"/>
                <a:cs typeface="Arial" charset="0"/>
              </a:defRPr>
            </a:lvl2pPr>
            <a:lvl3pPr marL="1143000" indent="-228600">
              <a:defRPr sz="8200">
                <a:solidFill>
                  <a:schemeClr val="tx1"/>
                </a:solidFill>
                <a:latin typeface="Arial" charset="0"/>
                <a:cs typeface="Arial" charset="0"/>
              </a:defRPr>
            </a:lvl3pPr>
            <a:lvl4pPr marL="1600200" indent="-228600">
              <a:defRPr sz="8200">
                <a:solidFill>
                  <a:schemeClr val="tx1"/>
                </a:solidFill>
                <a:latin typeface="Arial" charset="0"/>
                <a:cs typeface="Arial" charset="0"/>
              </a:defRPr>
            </a:lvl4pPr>
            <a:lvl5pPr marL="2057400" indent="-228600">
              <a:defRPr sz="8200">
                <a:solidFill>
                  <a:schemeClr val="tx1"/>
                </a:solidFill>
                <a:latin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cs typeface="Arial" charset="0"/>
              </a:defRPr>
            </a:lvl9pPr>
          </a:lstStyle>
          <a:p>
            <a:pPr algn="ctr" eaLnBrk="1" hangingPunct="1">
              <a:lnSpc>
                <a:spcPts val="9000"/>
              </a:lnSpc>
              <a:defRPr/>
            </a:pPr>
            <a:endParaRPr lang="en-AU" sz="13800" b="1" spc="300" dirty="0">
              <a:ln w="38100">
                <a:solidFill>
                  <a:srgbClr val="00B0F0"/>
                </a:solidFill>
                <a:prstDash val="solid"/>
                <a:miter lim="800000"/>
              </a:ln>
              <a:solidFill>
                <a:schemeClr val="bg1"/>
              </a:solidFill>
              <a:latin typeface="Arial Black" panose="020B0A04020102020204" pitchFamily="34" charset="0"/>
            </a:endParaRPr>
          </a:p>
          <a:p>
            <a:pPr algn="ctr" eaLnBrk="1" hangingPunct="1">
              <a:lnSpc>
                <a:spcPts val="9000"/>
              </a:lnSpc>
              <a:defRPr/>
            </a:pPr>
            <a:r>
              <a:rPr lang="en-AU" sz="13800" b="1" spc="300" dirty="0">
                <a:ln w="38100">
                  <a:noFill/>
                  <a:prstDash val="solid"/>
                  <a:miter lim="800000"/>
                </a:ln>
                <a:solidFill>
                  <a:schemeClr val="bg1"/>
                </a:solidFill>
                <a:latin typeface="Arial Black" panose="020B0A04020102020204" pitchFamily="34" charset="0"/>
              </a:rPr>
              <a:t>“The Best Way To Go”</a:t>
            </a:r>
            <a:r>
              <a:rPr lang="en-AU" altLang="en-US" sz="9600" b="1" spc="300" dirty="0">
                <a:solidFill>
                  <a:schemeClr val="bg1"/>
                </a:solidFill>
              </a:rPr>
              <a:t> </a:t>
            </a:r>
          </a:p>
          <a:p>
            <a:pPr algn="ctr" eaLnBrk="1" hangingPunct="1">
              <a:lnSpc>
                <a:spcPts val="9000"/>
              </a:lnSpc>
              <a:spcBef>
                <a:spcPts val="600"/>
              </a:spcBef>
              <a:defRPr/>
            </a:pPr>
            <a:r>
              <a:rPr lang="en-AU" altLang="en-US" sz="9300" b="1" spc="300" dirty="0">
                <a:solidFill>
                  <a:schemeClr val="bg1"/>
                </a:solidFill>
              </a:rPr>
              <a:t>Navigating end of life research dilemmas</a:t>
            </a:r>
            <a:endParaRPr lang="en-AU" altLang="en-US" sz="9300" b="1" spc="300" dirty="0">
              <a:solidFill>
                <a:schemeClr val="bg1"/>
              </a:solidFill>
              <a:latin typeface="Calibri" pitchFamily="34" charset="0"/>
            </a:endParaRPr>
          </a:p>
          <a:p>
            <a:pPr algn="ctr" eaLnBrk="1" hangingPunct="1">
              <a:lnSpc>
                <a:spcPts val="9000"/>
              </a:lnSpc>
              <a:defRPr/>
            </a:pPr>
            <a:r>
              <a:rPr lang="en-AU" sz="13800" b="1" spc="300" dirty="0">
                <a:ln w="38100">
                  <a:solidFill>
                    <a:srgbClr val="00B0F0"/>
                  </a:solidFill>
                  <a:prstDash val="solid"/>
                  <a:miter lim="800000"/>
                </a:ln>
                <a:solidFill>
                  <a:schemeClr val="accent6">
                    <a:lumMod val="75000"/>
                  </a:schemeClr>
                </a:solidFill>
                <a:latin typeface="Arial Black" panose="020B0A04020102020204" pitchFamily="34" charset="0"/>
              </a:rPr>
              <a:t> </a:t>
            </a:r>
            <a:endParaRPr lang="en-AU" altLang="en-US" sz="13800" b="1" spc="300" dirty="0">
              <a:ln w="38100">
                <a:solidFill>
                  <a:srgbClr val="00B0F0"/>
                </a:solidFill>
                <a:prstDash val="solid"/>
                <a:miter lim="800000"/>
              </a:ln>
              <a:solidFill>
                <a:schemeClr val="accent6">
                  <a:lumMod val="75000"/>
                </a:schemeClr>
              </a:solidFill>
              <a:latin typeface="Arial Black" panose="020B0A04020102020204" pitchFamily="34" charset="0"/>
            </a:endParaRPr>
          </a:p>
        </p:txBody>
      </p:sp>
      <p:sp>
        <p:nvSpPr>
          <p:cNvPr id="84" name="TextBox 30"/>
          <p:cNvSpPr txBox="1">
            <a:spLocks noChangeArrowheads="1"/>
          </p:cNvSpPr>
          <p:nvPr/>
        </p:nvSpPr>
        <p:spPr bwMode="auto">
          <a:xfrm>
            <a:off x="12966145" y="21016040"/>
            <a:ext cx="18214777"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a:spAutoFit/>
          </a:bodyPr>
          <a:lstStyle>
            <a:lvl1pPr eaLnBrk="0" hangingPunct="0">
              <a:defRPr sz="8200">
                <a:solidFill>
                  <a:schemeClr val="tx1"/>
                </a:solidFill>
                <a:latin typeface="Arial" panose="020B0604020202020204" pitchFamily="34" charset="0"/>
              </a:defRPr>
            </a:lvl1pPr>
            <a:lvl2pPr marL="742950" indent="-285750" eaLnBrk="0" hangingPunct="0">
              <a:defRPr sz="8200">
                <a:solidFill>
                  <a:schemeClr val="tx1"/>
                </a:solidFill>
                <a:latin typeface="Arial" panose="020B0604020202020204" pitchFamily="34" charset="0"/>
              </a:defRPr>
            </a:lvl2pPr>
            <a:lvl3pPr marL="1143000" indent="-228600" eaLnBrk="0" hangingPunct="0">
              <a:defRPr sz="8200">
                <a:solidFill>
                  <a:schemeClr val="tx1"/>
                </a:solidFill>
                <a:latin typeface="Arial" panose="020B0604020202020204" pitchFamily="34" charset="0"/>
              </a:defRPr>
            </a:lvl3pPr>
            <a:lvl4pPr marL="1600200" indent="-228600" eaLnBrk="0" hangingPunct="0">
              <a:defRPr sz="8200">
                <a:solidFill>
                  <a:schemeClr val="tx1"/>
                </a:solidFill>
                <a:latin typeface="Arial" panose="020B0604020202020204" pitchFamily="34" charset="0"/>
              </a:defRPr>
            </a:lvl4pPr>
            <a:lvl5pPr marL="2057400" indent="-228600" eaLnBrk="0" hangingPunct="0">
              <a:defRPr sz="8200">
                <a:solidFill>
                  <a:schemeClr val="tx1"/>
                </a:solidFill>
                <a:latin typeface="Arial" panose="020B0604020202020204" pitchFamily="34" charset="0"/>
              </a:defRPr>
            </a:lvl5pPr>
            <a:lvl6pPr marL="2514600" indent="-228600" eaLnBrk="0" fontAlgn="base" hangingPunct="0">
              <a:spcBef>
                <a:spcPct val="0"/>
              </a:spcBef>
              <a:spcAft>
                <a:spcPct val="0"/>
              </a:spcAft>
              <a:defRPr sz="8200">
                <a:solidFill>
                  <a:schemeClr val="tx1"/>
                </a:solidFill>
                <a:latin typeface="Arial" panose="020B0604020202020204" pitchFamily="34" charset="0"/>
              </a:defRPr>
            </a:lvl6pPr>
            <a:lvl7pPr marL="2971800" indent="-228600" eaLnBrk="0" fontAlgn="base" hangingPunct="0">
              <a:spcBef>
                <a:spcPct val="0"/>
              </a:spcBef>
              <a:spcAft>
                <a:spcPct val="0"/>
              </a:spcAft>
              <a:defRPr sz="8200">
                <a:solidFill>
                  <a:schemeClr val="tx1"/>
                </a:solidFill>
                <a:latin typeface="Arial" panose="020B0604020202020204" pitchFamily="34" charset="0"/>
              </a:defRPr>
            </a:lvl7pPr>
            <a:lvl8pPr marL="3429000" indent="-228600" eaLnBrk="0" fontAlgn="base" hangingPunct="0">
              <a:spcBef>
                <a:spcPct val="0"/>
              </a:spcBef>
              <a:spcAft>
                <a:spcPct val="0"/>
              </a:spcAft>
              <a:defRPr sz="8200">
                <a:solidFill>
                  <a:schemeClr val="tx1"/>
                </a:solidFill>
                <a:latin typeface="Arial" panose="020B0604020202020204" pitchFamily="34" charset="0"/>
              </a:defRPr>
            </a:lvl8pPr>
            <a:lvl9pPr marL="3886200" indent="-228600" eaLnBrk="0" fontAlgn="base" hangingPunct="0">
              <a:spcBef>
                <a:spcPct val="0"/>
              </a:spcBef>
              <a:spcAft>
                <a:spcPct val="0"/>
              </a:spcAft>
              <a:defRPr sz="8200">
                <a:solidFill>
                  <a:schemeClr val="tx1"/>
                </a:solidFill>
                <a:latin typeface="Arial" panose="020B0604020202020204" pitchFamily="34" charset="0"/>
              </a:defRPr>
            </a:lvl9pPr>
          </a:lstStyle>
          <a:p>
            <a:pPr>
              <a:defRPr/>
            </a:pPr>
            <a:r>
              <a:rPr lang="en-AU" sz="3600" b="1" dirty="0" smtClean="0">
                <a:solidFill>
                  <a:srgbClr val="92D050"/>
                </a:solidFill>
                <a:latin typeface="Calibri" panose="020F0502020204030204" pitchFamily="34" charset="0"/>
                <a:cs typeface="Times New Roman" panose="02020603050405020304" pitchFamily="18" charset="0"/>
              </a:rPr>
              <a:t>CHALLENGE 3: ETHICS </a:t>
            </a:r>
            <a:r>
              <a:rPr lang="en-AU" sz="2800" b="1" dirty="0" smtClean="0">
                <a:solidFill>
                  <a:srgbClr val="000066"/>
                </a:solidFill>
                <a:latin typeface="Calibri" panose="020F0502020204030204" pitchFamily="34" charset="0"/>
                <a:cs typeface="Times New Roman" panose="02020603050405020304" pitchFamily="18" charset="0"/>
              </a:rPr>
              <a:t>– </a:t>
            </a:r>
            <a:r>
              <a:rPr lang="en-AU" sz="2800" dirty="0" smtClean="0">
                <a:solidFill>
                  <a:srgbClr val="000066"/>
                </a:solidFill>
                <a:latin typeface="Calibri" panose="020F0502020204030204" pitchFamily="34" charset="0"/>
                <a:cs typeface="Times New Roman" panose="02020603050405020304" pitchFamily="18" charset="0"/>
              </a:rPr>
              <a:t>Appropriate recruitment processes.</a:t>
            </a:r>
            <a:endParaRPr lang="en-AU" sz="2800" dirty="0">
              <a:solidFill>
                <a:srgbClr val="000066"/>
              </a:solidFill>
              <a:latin typeface="Calibri" panose="020F0502020204030204" pitchFamily="34" charset="0"/>
              <a:cs typeface="Times New Roman" panose="02020603050405020304" pitchFamily="18" charset="0"/>
            </a:endParaRPr>
          </a:p>
          <a:p>
            <a:pPr>
              <a:defRPr/>
            </a:pPr>
            <a:r>
              <a:rPr lang="en-AU" sz="2400" b="1" dirty="0" smtClean="0">
                <a:solidFill>
                  <a:srgbClr val="002948"/>
                </a:solidFill>
                <a:latin typeface="Calibri" panose="020F0502020204030204" pitchFamily="34" charset="0"/>
                <a:cs typeface="Times New Roman" panose="02020603050405020304" pitchFamily="18" charset="0"/>
              </a:rPr>
              <a:t>Dilemma:</a:t>
            </a:r>
            <a:endParaRPr lang="en-AU" sz="2400" b="1" dirty="0">
              <a:solidFill>
                <a:srgbClr val="002948"/>
              </a:solidFill>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There is no </a:t>
            </a:r>
            <a:r>
              <a:rPr lang="en-AU" sz="2400" dirty="0" smtClean="0">
                <a:solidFill>
                  <a:srgbClr val="002948"/>
                </a:solidFill>
                <a:latin typeface="Calibri" panose="020F0502020204030204" pitchFamily="34" charset="0"/>
                <a:cs typeface="Times New Roman" panose="02020603050405020304" pitchFamily="18" charset="0"/>
              </a:rPr>
              <a:t>consensus in research </a:t>
            </a:r>
            <a:r>
              <a:rPr lang="en-AU" sz="2400" dirty="0">
                <a:solidFill>
                  <a:srgbClr val="002948"/>
                </a:solidFill>
                <a:latin typeface="Calibri" panose="020F0502020204030204" pitchFamily="34" charset="0"/>
                <a:cs typeface="Times New Roman" panose="02020603050405020304" pitchFamily="18" charset="0"/>
              </a:rPr>
              <a:t>regarding an appropriate time </a:t>
            </a:r>
            <a:r>
              <a:rPr lang="en-AU" sz="2400" dirty="0" smtClean="0">
                <a:solidFill>
                  <a:srgbClr val="002948"/>
                </a:solidFill>
                <a:latin typeface="Calibri" panose="020F0502020204030204" pitchFamily="34" charset="0"/>
                <a:cs typeface="Times New Roman" panose="02020603050405020304" pitchFamily="18" charset="0"/>
              </a:rPr>
              <a:t>frame to </a:t>
            </a:r>
            <a:r>
              <a:rPr lang="en-AU" sz="2400" dirty="0">
                <a:solidFill>
                  <a:srgbClr val="002948"/>
                </a:solidFill>
                <a:latin typeface="Calibri" panose="020F0502020204030204" pitchFamily="34" charset="0"/>
                <a:cs typeface="Times New Roman" panose="02020603050405020304" pitchFamily="18" charset="0"/>
              </a:rPr>
              <a:t>approach bereaved caregivers </a:t>
            </a:r>
            <a:r>
              <a:rPr lang="en-AU" sz="2400" dirty="0" smtClean="0">
                <a:solidFill>
                  <a:srgbClr val="002948"/>
                </a:solidFill>
                <a:latin typeface="Calibri" panose="020F0502020204030204" pitchFamily="34" charset="0"/>
                <a:cs typeface="Times New Roman" panose="02020603050405020304" pitchFamily="18" charset="0"/>
              </a:rPr>
              <a:t>for research participation. </a:t>
            </a:r>
            <a:r>
              <a:rPr lang="en-AU" sz="2400" dirty="0">
                <a:solidFill>
                  <a:srgbClr val="002948"/>
                </a:solidFill>
                <a:latin typeface="Calibri" panose="020F0502020204030204" pitchFamily="34" charset="0"/>
                <a:cs typeface="Times New Roman" panose="02020603050405020304" pitchFamily="18" charset="0"/>
              </a:rPr>
              <a:t>A </a:t>
            </a:r>
            <a:r>
              <a:rPr lang="en-AU" sz="2400" dirty="0" smtClean="0">
                <a:solidFill>
                  <a:srgbClr val="002948"/>
                </a:solidFill>
                <a:latin typeface="Calibri" panose="020F0502020204030204" pitchFamily="34" charset="0"/>
                <a:cs typeface="Times New Roman" panose="02020603050405020304" pitchFamily="18" charset="0"/>
              </a:rPr>
              <a:t>preliminary review found </a:t>
            </a:r>
            <a:r>
              <a:rPr lang="en-AU" sz="2400" dirty="0">
                <a:solidFill>
                  <a:srgbClr val="002948"/>
                </a:solidFill>
                <a:latin typeface="Calibri" panose="020F0502020204030204" pitchFamily="34" charset="0"/>
                <a:cs typeface="Times New Roman" panose="02020603050405020304" pitchFamily="18" charset="0"/>
              </a:rPr>
              <a:t>a </a:t>
            </a:r>
            <a:r>
              <a:rPr lang="en-AU" sz="2400" dirty="0" smtClean="0">
                <a:solidFill>
                  <a:srgbClr val="002948"/>
                </a:solidFill>
                <a:latin typeface="Calibri" panose="020F0502020204030204" pitchFamily="34" charset="0"/>
                <a:cs typeface="Times New Roman" panose="02020603050405020304" pitchFamily="18" charset="0"/>
              </a:rPr>
              <a:t>range of 2 </a:t>
            </a:r>
            <a:r>
              <a:rPr lang="en-AU" sz="2400" dirty="0">
                <a:solidFill>
                  <a:srgbClr val="002948"/>
                </a:solidFill>
                <a:latin typeface="Calibri" panose="020F0502020204030204" pitchFamily="34" charset="0"/>
                <a:cs typeface="Times New Roman" panose="02020603050405020304" pitchFamily="18" charset="0"/>
              </a:rPr>
              <a:t>weeks to 12 months </a:t>
            </a:r>
            <a:r>
              <a:rPr lang="en-AU" sz="2400" baseline="40000" dirty="0" smtClean="0">
                <a:solidFill>
                  <a:srgbClr val="002948"/>
                </a:solidFill>
                <a:latin typeface="Calibri" panose="020F0502020204030204" pitchFamily="34" charset="0"/>
                <a:cs typeface="Times New Roman" panose="02020603050405020304" pitchFamily="18" charset="0"/>
              </a:rPr>
              <a:t>13, 14</a:t>
            </a:r>
            <a:r>
              <a:rPr lang="en-AU" sz="2400" dirty="0" smtClean="0">
                <a:solidFill>
                  <a:srgbClr val="002948"/>
                </a:solidFill>
                <a:latin typeface="Calibri" panose="020F0502020204030204" pitchFamily="34" charset="0"/>
                <a:cs typeface="Times New Roman" panose="02020603050405020304" pitchFamily="18" charset="0"/>
              </a:rPr>
              <a:t>. </a:t>
            </a:r>
            <a:endParaRPr lang="en-AU" sz="2400" dirty="0">
              <a:solidFill>
                <a:srgbClr val="002948"/>
              </a:solidFill>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We were concerned about the impact of recall bias on the </a:t>
            </a:r>
            <a:r>
              <a:rPr lang="en-AU" sz="2400" dirty="0" smtClean="0">
                <a:solidFill>
                  <a:srgbClr val="002948"/>
                </a:solidFill>
                <a:latin typeface="Calibri" panose="020F0502020204030204" pitchFamily="34" charset="0"/>
                <a:cs typeface="Times New Roman" panose="02020603050405020304" pitchFamily="18" charset="0"/>
              </a:rPr>
              <a:t>recollections </a:t>
            </a:r>
            <a:r>
              <a:rPr lang="en-AU" sz="2400" dirty="0">
                <a:solidFill>
                  <a:srgbClr val="002948"/>
                </a:solidFill>
                <a:latin typeface="Calibri" panose="020F0502020204030204" pitchFamily="34" charset="0"/>
                <a:cs typeface="Times New Roman" panose="02020603050405020304" pitchFamily="18" charset="0"/>
              </a:rPr>
              <a:t>of bereaved caregivers, </a:t>
            </a:r>
            <a:r>
              <a:rPr lang="en-AU" sz="2400" dirty="0" smtClean="0">
                <a:solidFill>
                  <a:srgbClr val="002948"/>
                </a:solidFill>
                <a:latin typeface="Calibri" panose="020F0502020204030204" pitchFamily="34" charset="0"/>
                <a:cs typeface="Times New Roman" panose="02020603050405020304" pitchFamily="18" charset="0"/>
              </a:rPr>
              <a:t>but felt the crucial details around care would </a:t>
            </a:r>
            <a:r>
              <a:rPr lang="en-AU" sz="2400" dirty="0">
                <a:solidFill>
                  <a:srgbClr val="002948"/>
                </a:solidFill>
                <a:latin typeface="Calibri" panose="020F0502020204030204" pitchFamily="34" charset="0"/>
                <a:cs typeface="Times New Roman" panose="02020603050405020304" pitchFamily="18" charset="0"/>
              </a:rPr>
              <a:t>remain in their memory. </a:t>
            </a:r>
          </a:p>
          <a:p>
            <a:pPr marL="457200" indent="-457200">
              <a:buFont typeface="Arial" panose="020B0604020202020204" pitchFamily="34" charset="0"/>
              <a:buChar char="•"/>
              <a:defRPr/>
            </a:pPr>
            <a:r>
              <a:rPr lang="en-AU" sz="2400" dirty="0" smtClean="0">
                <a:solidFill>
                  <a:srgbClr val="002948"/>
                </a:solidFill>
                <a:latin typeface="Calibri" panose="020F0502020204030204" pitchFamily="34" charset="0"/>
                <a:cs typeface="Times New Roman" panose="02020603050405020304" pitchFamily="18" charset="0"/>
              </a:rPr>
              <a:t>In response to concerns raised by the Human Research Ethics Committee, we trialled a prospective recruitment method to establish rapport with caregivers of patients likely to die in hospital, avoiding subsequent ‘cold calling’</a:t>
            </a:r>
            <a:r>
              <a:rPr lang="en-AU" sz="2400" baseline="30000" dirty="0" smtClean="0"/>
              <a:t> 15</a:t>
            </a:r>
            <a:r>
              <a:rPr lang="en-AU" sz="2400" dirty="0" smtClean="0">
                <a:solidFill>
                  <a:srgbClr val="002948"/>
                </a:solidFill>
                <a:latin typeface="Calibri" panose="020F0502020204030204" pitchFamily="34" charset="0"/>
                <a:cs typeface="Times New Roman" panose="02020603050405020304" pitchFamily="18" charset="0"/>
              </a:rPr>
              <a:t>. In reality this proved inappropriate as caregivers became distressed during follow up contact, perceiving we had ‘insider knowledge’ that the patient would die. </a:t>
            </a:r>
            <a:endParaRPr lang="en-AU" sz="1800" dirty="0">
              <a:solidFill>
                <a:srgbClr val="002948"/>
              </a:solidFill>
              <a:latin typeface="Calibri" panose="020F0502020204030204" pitchFamily="34" charset="0"/>
              <a:cs typeface="Times New Roman" panose="02020603050405020304" pitchFamily="18" charset="0"/>
            </a:endParaRPr>
          </a:p>
          <a:p>
            <a:pPr>
              <a:defRPr/>
            </a:pPr>
            <a:r>
              <a:rPr lang="en-AU" sz="2400" b="1" dirty="0">
                <a:solidFill>
                  <a:srgbClr val="002948"/>
                </a:solidFill>
                <a:latin typeface="Calibri" panose="020F0502020204030204" pitchFamily="34" charset="0"/>
                <a:cs typeface="Times New Roman" panose="02020603050405020304" pitchFamily="18" charset="0"/>
              </a:rPr>
              <a:t>Solution:</a:t>
            </a:r>
          </a:p>
          <a:p>
            <a:pPr marL="457200" indent="-457200">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A retrospective design was </a:t>
            </a:r>
            <a:r>
              <a:rPr lang="en-AU" sz="2400" dirty="0" smtClean="0">
                <a:solidFill>
                  <a:srgbClr val="002948"/>
                </a:solidFill>
                <a:latin typeface="Calibri" panose="020F0502020204030204" pitchFamily="34" charset="0"/>
                <a:cs typeface="Times New Roman" panose="02020603050405020304" pitchFamily="18" charset="0"/>
              </a:rPr>
              <a:t>approved whereby caregivers were approached two </a:t>
            </a:r>
            <a:r>
              <a:rPr lang="en-AU" sz="2400" dirty="0">
                <a:solidFill>
                  <a:srgbClr val="002948"/>
                </a:solidFill>
                <a:latin typeface="Calibri" panose="020F0502020204030204" pitchFamily="34" charset="0"/>
                <a:cs typeface="Times New Roman" panose="02020603050405020304" pitchFamily="18" charset="0"/>
              </a:rPr>
              <a:t>months following a death via a letter </a:t>
            </a:r>
            <a:r>
              <a:rPr lang="en-AU" sz="2400" dirty="0" smtClean="0">
                <a:solidFill>
                  <a:srgbClr val="002948"/>
                </a:solidFill>
                <a:latin typeface="Calibri" panose="020F0502020204030204" pitchFamily="34" charset="0"/>
                <a:cs typeface="Times New Roman" panose="02020603050405020304" pitchFamily="18" charset="0"/>
              </a:rPr>
              <a:t>introducing the study.</a:t>
            </a:r>
          </a:p>
          <a:p>
            <a:pPr marL="457200" indent="-457200">
              <a:buFont typeface="Arial" panose="020B0604020202020204" pitchFamily="34" charset="0"/>
              <a:buChar char="•"/>
              <a:defRPr/>
            </a:pPr>
            <a:r>
              <a:rPr lang="en-AU" sz="2400" dirty="0" smtClean="0">
                <a:solidFill>
                  <a:srgbClr val="002948"/>
                </a:solidFill>
                <a:latin typeface="Calibri" panose="020F0502020204030204" pitchFamily="34" charset="0"/>
                <a:cs typeface="Times New Roman" panose="02020603050405020304" pitchFamily="18" charset="0"/>
              </a:rPr>
              <a:t>The letter explained we would contact them to discuss an opportunity to participate </a:t>
            </a:r>
            <a:r>
              <a:rPr lang="en-AU" sz="2400" dirty="0">
                <a:solidFill>
                  <a:srgbClr val="002948"/>
                </a:solidFill>
                <a:latin typeface="Calibri" panose="020F0502020204030204" pitchFamily="34" charset="0"/>
                <a:cs typeface="Times New Roman" panose="02020603050405020304" pitchFamily="18" charset="0"/>
              </a:rPr>
              <a:t>and included </a:t>
            </a:r>
            <a:r>
              <a:rPr lang="en-AU" sz="2400" dirty="0" smtClean="0">
                <a:solidFill>
                  <a:srgbClr val="002948"/>
                </a:solidFill>
                <a:latin typeface="Calibri" panose="020F0502020204030204" pitchFamily="34" charset="0"/>
                <a:cs typeface="Times New Roman" panose="02020603050405020304" pitchFamily="18" charset="0"/>
              </a:rPr>
              <a:t>a hospital-addressed </a:t>
            </a:r>
            <a:r>
              <a:rPr lang="en-AU" sz="2400" dirty="0">
                <a:solidFill>
                  <a:srgbClr val="002948"/>
                </a:solidFill>
                <a:latin typeface="Calibri" panose="020F0502020204030204" pitchFamily="34" charset="0"/>
                <a:cs typeface="Times New Roman" panose="02020603050405020304" pitchFamily="18" charset="0"/>
              </a:rPr>
              <a:t>envelope which could be returned if caregivers did not want </a:t>
            </a:r>
            <a:r>
              <a:rPr lang="en-AU" sz="2400" dirty="0" smtClean="0">
                <a:solidFill>
                  <a:srgbClr val="002948"/>
                </a:solidFill>
                <a:latin typeface="Calibri" panose="020F0502020204030204" pitchFamily="34" charset="0"/>
                <a:cs typeface="Times New Roman" panose="02020603050405020304" pitchFamily="18" charset="0"/>
              </a:rPr>
              <a:t>further contact (</a:t>
            </a:r>
            <a:r>
              <a:rPr lang="en-AU" sz="2400" i="1" dirty="0" smtClean="0">
                <a:solidFill>
                  <a:srgbClr val="002948"/>
                </a:solidFill>
                <a:latin typeface="Calibri" panose="020F0502020204030204" pitchFamily="34" charset="0"/>
                <a:cs typeface="Times New Roman" panose="02020603050405020304" pitchFamily="18" charset="0"/>
              </a:rPr>
              <a:t>refer </a:t>
            </a:r>
            <a:r>
              <a:rPr lang="en-AU" sz="2400" i="1" dirty="0">
                <a:solidFill>
                  <a:srgbClr val="002948"/>
                </a:solidFill>
                <a:latin typeface="Calibri" panose="020F0502020204030204" pitchFamily="34" charset="0"/>
                <a:cs typeface="Times New Roman" panose="02020603050405020304" pitchFamily="18" charset="0"/>
              </a:rPr>
              <a:t>to Recruitment/Withdrawal Flow Chart</a:t>
            </a:r>
            <a:r>
              <a:rPr lang="en-AU" sz="2400" dirty="0">
                <a:solidFill>
                  <a:srgbClr val="002948"/>
                </a:solidFill>
                <a:latin typeface="Calibri" panose="020F0502020204030204" pitchFamily="34" charset="0"/>
                <a:cs typeface="Times New Roman" panose="02020603050405020304" pitchFamily="18" charset="0"/>
              </a:rPr>
              <a:t>).</a:t>
            </a:r>
          </a:p>
          <a:p>
            <a:pPr marL="457200" indent="-457200">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The letter </a:t>
            </a:r>
            <a:r>
              <a:rPr lang="en-AU" sz="2400" dirty="0" smtClean="0">
                <a:solidFill>
                  <a:srgbClr val="002948"/>
                </a:solidFill>
                <a:latin typeface="Calibri" panose="020F0502020204030204" pitchFamily="34" charset="0"/>
                <a:cs typeface="Times New Roman" panose="02020603050405020304" pitchFamily="18" charset="0"/>
              </a:rPr>
              <a:t>was </a:t>
            </a:r>
            <a:r>
              <a:rPr lang="en-AU" sz="2400" dirty="0">
                <a:solidFill>
                  <a:srgbClr val="002948"/>
                </a:solidFill>
                <a:latin typeface="Calibri" panose="020F0502020204030204" pitchFamily="34" charset="0"/>
                <a:cs typeface="Times New Roman" panose="02020603050405020304" pitchFamily="18" charset="0"/>
              </a:rPr>
              <a:t>signed by the consultant on ward service who </a:t>
            </a:r>
            <a:r>
              <a:rPr lang="en-AU" sz="2400" dirty="0" smtClean="0">
                <a:solidFill>
                  <a:srgbClr val="002948"/>
                </a:solidFill>
                <a:latin typeface="Calibri" panose="020F0502020204030204" pitchFamily="34" charset="0"/>
                <a:cs typeface="Times New Roman" panose="02020603050405020304" pitchFamily="18" charset="0"/>
              </a:rPr>
              <a:t>had personal </a:t>
            </a:r>
            <a:r>
              <a:rPr lang="en-AU" sz="2400" dirty="0">
                <a:solidFill>
                  <a:srgbClr val="002948"/>
                </a:solidFill>
                <a:latin typeface="Calibri" panose="020F0502020204030204" pitchFamily="34" charset="0"/>
                <a:cs typeface="Times New Roman" panose="02020603050405020304" pitchFamily="18" charset="0"/>
              </a:rPr>
              <a:t>contact with </a:t>
            </a:r>
            <a:r>
              <a:rPr lang="en-AU" sz="2400" dirty="0" smtClean="0">
                <a:solidFill>
                  <a:srgbClr val="002948"/>
                </a:solidFill>
                <a:latin typeface="Calibri" panose="020F0502020204030204" pitchFamily="34" charset="0"/>
                <a:cs typeface="Times New Roman" panose="02020603050405020304" pitchFamily="18" charset="0"/>
              </a:rPr>
              <a:t>the patient and caregiver when the </a:t>
            </a:r>
            <a:r>
              <a:rPr lang="en-AU" sz="2400" dirty="0">
                <a:solidFill>
                  <a:srgbClr val="002948"/>
                </a:solidFill>
                <a:latin typeface="Calibri" panose="020F0502020204030204" pitchFamily="34" charset="0"/>
                <a:cs typeface="Times New Roman" panose="02020603050405020304" pitchFamily="18" charset="0"/>
              </a:rPr>
              <a:t>decision was made to cease </a:t>
            </a:r>
            <a:r>
              <a:rPr lang="en-AU" sz="2400" dirty="0" smtClean="0">
                <a:solidFill>
                  <a:srgbClr val="002948"/>
                </a:solidFill>
                <a:latin typeface="Calibri" panose="020F0502020204030204" pitchFamily="34" charset="0"/>
                <a:cs typeface="Times New Roman" panose="02020603050405020304" pitchFamily="18" charset="0"/>
              </a:rPr>
              <a:t>active treatment. </a:t>
            </a:r>
          </a:p>
          <a:p>
            <a:pPr marL="457200" indent="-457200">
              <a:buFont typeface="Arial" panose="020B0604020202020204" pitchFamily="34" charset="0"/>
              <a:buChar char="•"/>
              <a:defRPr/>
            </a:pPr>
            <a:r>
              <a:rPr lang="en-AU" sz="2400" dirty="0" smtClean="0">
                <a:solidFill>
                  <a:srgbClr val="002948"/>
                </a:solidFill>
                <a:latin typeface="Calibri" panose="020F0502020204030204" pitchFamily="34" charset="0"/>
                <a:cs typeface="Times New Roman" panose="02020603050405020304" pitchFamily="18" charset="0"/>
              </a:rPr>
              <a:t>We ensured there were multiple points during the recruitment phase when caregivers could withdraw if they felt participation would be distressing.  </a:t>
            </a:r>
            <a:endParaRPr lang="en-AU" sz="2400" dirty="0">
              <a:solidFill>
                <a:srgbClr val="002948"/>
              </a:solidFill>
              <a:latin typeface="Calibri" panose="020F0502020204030204" pitchFamily="34" charset="0"/>
              <a:cs typeface="Times New Roman" panose="02020603050405020304" pitchFamily="18" charset="0"/>
            </a:endParaRPr>
          </a:p>
        </p:txBody>
      </p:sp>
      <p:grpSp>
        <p:nvGrpSpPr>
          <p:cNvPr id="11" name="Group 10"/>
          <p:cNvGrpSpPr/>
          <p:nvPr/>
        </p:nvGrpSpPr>
        <p:grpSpPr>
          <a:xfrm>
            <a:off x="13429809" y="16901947"/>
            <a:ext cx="8445976" cy="3906284"/>
            <a:chOff x="-24190451" y="13371346"/>
            <a:chExt cx="6742540" cy="4222311"/>
          </a:xfrm>
          <a:solidFill>
            <a:srgbClr val="E5F8FF"/>
          </a:solidFill>
        </p:grpSpPr>
        <p:sp>
          <p:nvSpPr>
            <p:cNvPr id="2055" name="Round Diagonal Corner Rectangle 2054"/>
            <p:cNvSpPr/>
            <p:nvPr/>
          </p:nvSpPr>
          <p:spPr bwMode="auto">
            <a:xfrm>
              <a:off x="-24190450" y="13371346"/>
              <a:ext cx="6742539" cy="435015"/>
            </a:xfrm>
            <a:prstGeom prst="round2DiagRect">
              <a:avLst/>
            </a:prstGeom>
            <a:grpFill/>
            <a:ln w="9525" cap="flat" cmpd="sng" algn="ctr">
              <a:solidFill>
                <a:schemeClr val="accent3">
                  <a:lumMod val="75000"/>
                </a:schemeClr>
              </a:solidFill>
              <a:prstDash val="solid"/>
              <a:round/>
              <a:headEnd type="none" w="med" len="med"/>
              <a:tailEnd type="none" w="med" len="med"/>
            </a:ln>
            <a:effectLst/>
          </p:spPr>
          <p:txBody>
            <a:bodyPr anchor="ctr"/>
            <a:lstStyle/>
            <a:p>
              <a:pPr algn="ctr">
                <a:defRPr/>
              </a:pPr>
              <a:r>
                <a:rPr lang="en-AU" sz="2000" b="1" dirty="0">
                  <a:solidFill>
                    <a:srgbClr val="000066"/>
                  </a:solidFill>
                  <a:latin typeface="Calibri" panose="020F0502020204030204" pitchFamily="34" charset="0"/>
                  <a:cs typeface="Arial" charset="0"/>
                </a:rPr>
                <a:t>Epistemology: </a:t>
              </a:r>
              <a:r>
                <a:rPr lang="en-AU" sz="2000" dirty="0">
                  <a:solidFill>
                    <a:srgbClr val="000066"/>
                  </a:solidFill>
                  <a:latin typeface="Calibri" panose="020F0502020204030204" pitchFamily="34" charset="0"/>
                  <a:cs typeface="Arial" charset="0"/>
                </a:rPr>
                <a:t>Complex systems theory </a:t>
              </a:r>
            </a:p>
          </p:txBody>
        </p:sp>
        <p:sp>
          <p:nvSpPr>
            <p:cNvPr id="89" name="Round Diagonal Corner Rectangle 88"/>
            <p:cNvSpPr/>
            <p:nvPr/>
          </p:nvSpPr>
          <p:spPr bwMode="auto">
            <a:xfrm>
              <a:off x="-24190450" y="14344441"/>
              <a:ext cx="6742539" cy="461506"/>
            </a:xfrm>
            <a:prstGeom prst="round2DiagRect">
              <a:avLst/>
            </a:prstGeom>
            <a:grpFill/>
            <a:ln w="9525" cap="flat" cmpd="sng" algn="ctr">
              <a:solidFill>
                <a:schemeClr val="accent3">
                  <a:lumMod val="75000"/>
                </a:schemeClr>
              </a:solidFill>
              <a:prstDash val="solid"/>
              <a:round/>
              <a:headEnd type="none" w="med" len="med"/>
              <a:tailEnd type="none" w="med" len="med"/>
            </a:ln>
            <a:effectLst/>
          </p:spPr>
          <p:txBody>
            <a:bodyPr anchor="ctr"/>
            <a:lstStyle/>
            <a:p>
              <a:pPr algn="ctr">
                <a:defRPr/>
              </a:pPr>
              <a:r>
                <a:rPr lang="en-AU" sz="2000" b="1" dirty="0">
                  <a:solidFill>
                    <a:srgbClr val="000066"/>
                  </a:solidFill>
                  <a:latin typeface="Calibri" panose="020F0502020204030204" pitchFamily="34" charset="0"/>
                  <a:cs typeface="Arial" charset="0"/>
                </a:rPr>
                <a:t>Design:  </a:t>
              </a:r>
              <a:r>
                <a:rPr lang="en-AU" sz="2000" dirty="0">
                  <a:solidFill>
                    <a:srgbClr val="000066"/>
                  </a:solidFill>
                  <a:latin typeface="Calibri" panose="020F0502020204030204" pitchFamily="34" charset="0"/>
                  <a:cs typeface="Arial" charset="0"/>
                </a:rPr>
                <a:t>Qualitative </a:t>
              </a:r>
            </a:p>
          </p:txBody>
        </p:sp>
        <p:sp>
          <p:nvSpPr>
            <p:cNvPr id="90" name="Round Diagonal Corner Rectangle 89"/>
            <p:cNvSpPr/>
            <p:nvPr/>
          </p:nvSpPr>
          <p:spPr bwMode="auto">
            <a:xfrm>
              <a:off x="-24190451" y="15269363"/>
              <a:ext cx="6742539" cy="548451"/>
            </a:xfrm>
            <a:prstGeom prst="round2DiagRect">
              <a:avLst/>
            </a:prstGeom>
            <a:grpFill/>
            <a:ln w="9525" cap="flat" cmpd="sng" algn="ctr">
              <a:solidFill>
                <a:schemeClr val="accent3">
                  <a:lumMod val="75000"/>
                </a:schemeClr>
              </a:solidFill>
              <a:prstDash val="solid"/>
              <a:round/>
              <a:headEnd type="none" w="med" len="med"/>
              <a:tailEnd type="none" w="med" len="med"/>
            </a:ln>
            <a:effectLst/>
          </p:spPr>
          <p:txBody>
            <a:bodyPr anchor="ctr"/>
            <a:lstStyle/>
            <a:p>
              <a:pPr algn="ctr">
                <a:defRPr/>
              </a:pPr>
              <a:r>
                <a:rPr lang="en-AU" sz="2000" b="1" dirty="0">
                  <a:solidFill>
                    <a:srgbClr val="000066"/>
                  </a:solidFill>
                  <a:latin typeface="Calibri" panose="020F0502020204030204" pitchFamily="34" charset="0"/>
                  <a:cs typeface="Arial" charset="0"/>
                </a:rPr>
                <a:t>Method: </a:t>
              </a:r>
              <a:r>
                <a:rPr lang="en-AU" sz="2000" dirty="0">
                  <a:solidFill>
                    <a:srgbClr val="000066"/>
                  </a:solidFill>
                  <a:latin typeface="Calibri" panose="020F0502020204030204" pitchFamily="34" charset="0"/>
                  <a:cs typeface="Arial" charset="0"/>
                </a:rPr>
                <a:t>Semi structured interviews</a:t>
              </a:r>
            </a:p>
          </p:txBody>
        </p:sp>
        <p:sp>
          <p:nvSpPr>
            <p:cNvPr id="91" name="Round Diagonal Corner Rectangle 90"/>
            <p:cNvSpPr/>
            <p:nvPr/>
          </p:nvSpPr>
          <p:spPr bwMode="auto">
            <a:xfrm>
              <a:off x="-24190450" y="16348501"/>
              <a:ext cx="6742538" cy="1245156"/>
            </a:xfrm>
            <a:prstGeom prst="round2DiagRect">
              <a:avLst/>
            </a:prstGeom>
            <a:grpFill/>
            <a:ln w="9525" cap="flat" cmpd="sng" algn="ctr">
              <a:solidFill>
                <a:schemeClr val="accent3">
                  <a:lumMod val="75000"/>
                </a:schemeClr>
              </a:solidFill>
              <a:prstDash val="solid"/>
              <a:round/>
              <a:headEnd type="none" w="med" len="med"/>
              <a:tailEnd type="none" w="med" len="med"/>
            </a:ln>
            <a:effectLst/>
          </p:spPr>
          <p:txBody>
            <a:bodyPr anchor="ctr"/>
            <a:lstStyle/>
            <a:p>
              <a:pPr algn="ctr">
                <a:defRPr/>
              </a:pPr>
              <a:r>
                <a:rPr lang="en-AU" sz="2000" b="1" dirty="0">
                  <a:solidFill>
                    <a:srgbClr val="000066"/>
                  </a:solidFill>
                  <a:latin typeface="Calibri" panose="020F0502020204030204" pitchFamily="34" charset="0"/>
                  <a:cs typeface="Arial" charset="0"/>
                </a:rPr>
                <a:t>Participants: </a:t>
              </a:r>
              <a:r>
                <a:rPr lang="en-AU" sz="2000" dirty="0" smtClean="0">
                  <a:solidFill>
                    <a:srgbClr val="000066"/>
                  </a:solidFill>
                  <a:latin typeface="Calibri" panose="020F0502020204030204" pitchFamily="34" charset="0"/>
                  <a:cs typeface="Arial" charset="0"/>
                </a:rPr>
                <a:t>10</a:t>
              </a:r>
              <a:r>
                <a:rPr lang="en-AU" sz="2000" b="1" dirty="0" smtClean="0">
                  <a:solidFill>
                    <a:srgbClr val="000066"/>
                  </a:solidFill>
                  <a:latin typeface="Calibri" panose="020F0502020204030204" pitchFamily="34" charset="0"/>
                  <a:cs typeface="Arial" charset="0"/>
                </a:rPr>
                <a:t> </a:t>
              </a:r>
              <a:r>
                <a:rPr lang="en-AU" sz="2000" dirty="0">
                  <a:solidFill>
                    <a:srgbClr val="000066"/>
                  </a:solidFill>
                  <a:latin typeface="Calibri" panose="020F0502020204030204" pitchFamily="34" charset="0"/>
                  <a:cs typeface="Arial" charset="0"/>
                </a:rPr>
                <a:t>b</a:t>
              </a:r>
              <a:r>
                <a:rPr lang="en-AU" sz="2000" dirty="0" smtClean="0">
                  <a:solidFill>
                    <a:srgbClr val="000066"/>
                  </a:solidFill>
                  <a:latin typeface="Calibri" panose="020F0502020204030204" pitchFamily="34" charset="0"/>
                  <a:cs typeface="Arial" charset="0"/>
                </a:rPr>
                <a:t>ereaved </a:t>
              </a:r>
              <a:r>
                <a:rPr lang="en-AU" sz="2000" dirty="0">
                  <a:solidFill>
                    <a:srgbClr val="000066"/>
                  </a:solidFill>
                  <a:latin typeface="Calibri" panose="020F0502020204030204" pitchFamily="34" charset="0"/>
                  <a:cs typeface="Arial" charset="0"/>
                </a:rPr>
                <a:t>c</a:t>
              </a:r>
              <a:r>
                <a:rPr lang="en-AU" sz="2000" dirty="0" smtClean="0">
                  <a:solidFill>
                    <a:srgbClr val="000066"/>
                  </a:solidFill>
                  <a:latin typeface="Calibri" panose="020F0502020204030204" pitchFamily="34" charset="0"/>
                  <a:cs typeface="Arial" charset="0"/>
                </a:rPr>
                <a:t>aregivers </a:t>
              </a:r>
              <a:r>
                <a:rPr lang="en-AU" sz="2000" dirty="0">
                  <a:solidFill>
                    <a:srgbClr val="000066"/>
                  </a:solidFill>
                  <a:latin typeface="Calibri" panose="020F0502020204030204" pitchFamily="34" charset="0"/>
                  <a:cs typeface="Arial" charset="0"/>
                </a:rPr>
                <a:t>of patients with dementia who died in hospital, </a:t>
              </a:r>
              <a:r>
                <a:rPr lang="en-AU" sz="2000" dirty="0" smtClean="0">
                  <a:solidFill>
                    <a:srgbClr val="000066"/>
                  </a:solidFill>
                  <a:latin typeface="Calibri" panose="020F0502020204030204" pitchFamily="34" charset="0"/>
                  <a:cs typeface="Arial" charset="0"/>
                </a:rPr>
                <a:t>10 general medicine doctors</a:t>
              </a:r>
              <a:r>
                <a:rPr lang="en-AU" sz="2000" dirty="0">
                  <a:solidFill>
                    <a:srgbClr val="000066"/>
                  </a:solidFill>
                  <a:latin typeface="Calibri" panose="020F0502020204030204" pitchFamily="34" charset="0"/>
                  <a:cs typeface="Arial" charset="0"/>
                </a:rPr>
                <a:t>, </a:t>
              </a:r>
              <a:r>
                <a:rPr lang="en-AU" sz="2000" dirty="0" smtClean="0">
                  <a:solidFill>
                    <a:srgbClr val="000066"/>
                  </a:solidFill>
                  <a:latin typeface="Calibri" panose="020F0502020204030204" pitchFamily="34" charset="0"/>
                  <a:cs typeface="Arial" charset="0"/>
                </a:rPr>
                <a:t>nurses</a:t>
              </a:r>
              <a:r>
                <a:rPr lang="en-AU" sz="2000" dirty="0">
                  <a:solidFill>
                    <a:srgbClr val="000066"/>
                  </a:solidFill>
                  <a:latin typeface="Calibri" panose="020F0502020204030204" pitchFamily="34" charset="0"/>
                  <a:cs typeface="Arial" charset="0"/>
                </a:rPr>
                <a:t>, s</a:t>
              </a:r>
              <a:r>
                <a:rPr lang="en-AU" sz="2000" dirty="0" smtClean="0">
                  <a:solidFill>
                    <a:srgbClr val="000066"/>
                  </a:solidFill>
                  <a:latin typeface="Calibri" panose="020F0502020204030204" pitchFamily="34" charset="0"/>
                  <a:cs typeface="Arial" charset="0"/>
                </a:rPr>
                <a:t>ocial </a:t>
              </a:r>
              <a:r>
                <a:rPr lang="en-AU" sz="2000" dirty="0">
                  <a:solidFill>
                    <a:srgbClr val="000066"/>
                  </a:solidFill>
                  <a:latin typeface="Calibri" panose="020F0502020204030204" pitchFamily="34" charset="0"/>
                  <a:cs typeface="Arial" charset="0"/>
                </a:rPr>
                <a:t>w</a:t>
              </a:r>
              <a:r>
                <a:rPr lang="en-AU" sz="2000" dirty="0" smtClean="0">
                  <a:solidFill>
                    <a:srgbClr val="000066"/>
                  </a:solidFill>
                  <a:latin typeface="Calibri" panose="020F0502020204030204" pitchFamily="34" charset="0"/>
                  <a:cs typeface="Arial" charset="0"/>
                </a:rPr>
                <a:t>orkers, 10 senior clinicians including medical </a:t>
              </a:r>
              <a:r>
                <a:rPr lang="en-AU" sz="2000" dirty="0">
                  <a:solidFill>
                    <a:srgbClr val="000066"/>
                  </a:solidFill>
                  <a:latin typeface="Calibri" panose="020F0502020204030204" pitchFamily="34" charset="0"/>
                  <a:cs typeface="Arial" charset="0"/>
                </a:rPr>
                <a:t>c</a:t>
              </a:r>
              <a:r>
                <a:rPr lang="en-AU" sz="2000" dirty="0" smtClean="0">
                  <a:solidFill>
                    <a:srgbClr val="000066"/>
                  </a:solidFill>
                  <a:latin typeface="Calibri" panose="020F0502020204030204" pitchFamily="34" charset="0"/>
                  <a:cs typeface="Arial" charset="0"/>
                </a:rPr>
                <a:t>onsultants</a:t>
              </a:r>
              <a:r>
                <a:rPr lang="en-AU" sz="2000" dirty="0">
                  <a:solidFill>
                    <a:srgbClr val="000066"/>
                  </a:solidFill>
                  <a:latin typeface="Calibri" panose="020F0502020204030204" pitchFamily="34" charset="0"/>
                  <a:cs typeface="Arial" charset="0"/>
                </a:rPr>
                <a:t>, </a:t>
              </a:r>
              <a:r>
                <a:rPr lang="en-AU" sz="2000" dirty="0" smtClean="0">
                  <a:solidFill>
                    <a:srgbClr val="000066"/>
                  </a:solidFill>
                  <a:latin typeface="Calibri" panose="020F0502020204030204" pitchFamily="34" charset="0"/>
                  <a:cs typeface="Arial" charset="0"/>
                </a:rPr>
                <a:t>nurse and social </a:t>
              </a:r>
              <a:r>
                <a:rPr lang="en-AU" sz="2000" dirty="0">
                  <a:solidFill>
                    <a:srgbClr val="000066"/>
                  </a:solidFill>
                  <a:latin typeface="Calibri" panose="020F0502020204030204" pitchFamily="34" charset="0"/>
                  <a:cs typeface="Arial" charset="0"/>
                </a:rPr>
                <a:t>w</a:t>
              </a:r>
              <a:r>
                <a:rPr lang="en-AU" sz="2000" dirty="0" smtClean="0">
                  <a:solidFill>
                    <a:srgbClr val="000066"/>
                  </a:solidFill>
                  <a:latin typeface="Calibri" panose="020F0502020204030204" pitchFamily="34" charset="0"/>
                  <a:cs typeface="Arial" charset="0"/>
                </a:rPr>
                <a:t>ork </a:t>
              </a:r>
              <a:r>
                <a:rPr lang="en-AU" sz="2000" dirty="0">
                  <a:solidFill>
                    <a:srgbClr val="000066"/>
                  </a:solidFill>
                  <a:latin typeface="Calibri" panose="020F0502020204030204" pitchFamily="34" charset="0"/>
                  <a:cs typeface="Arial" charset="0"/>
                </a:rPr>
                <a:t>m</a:t>
              </a:r>
              <a:r>
                <a:rPr lang="en-AU" sz="2000" dirty="0" smtClean="0">
                  <a:solidFill>
                    <a:srgbClr val="000066"/>
                  </a:solidFill>
                  <a:latin typeface="Calibri" panose="020F0502020204030204" pitchFamily="34" charset="0"/>
                  <a:cs typeface="Arial" charset="0"/>
                </a:rPr>
                <a:t>anagers</a:t>
              </a:r>
              <a:r>
                <a:rPr lang="en-AU" sz="2000" dirty="0">
                  <a:solidFill>
                    <a:srgbClr val="000066"/>
                  </a:solidFill>
                  <a:latin typeface="Calibri" panose="020F0502020204030204" pitchFamily="34" charset="0"/>
                  <a:cs typeface="Arial" charset="0"/>
                </a:rPr>
                <a:t>.  </a:t>
              </a:r>
            </a:p>
          </p:txBody>
        </p:sp>
        <p:sp>
          <p:nvSpPr>
            <p:cNvPr id="2090" name="Down Arrow 4"/>
            <p:cNvSpPr>
              <a:spLocks noChangeArrowheads="1"/>
            </p:cNvSpPr>
            <p:nvPr/>
          </p:nvSpPr>
          <p:spPr bwMode="auto">
            <a:xfrm>
              <a:off x="-21659895" y="13929356"/>
              <a:ext cx="1763712" cy="395288"/>
            </a:xfrm>
            <a:prstGeom prst="downArrow">
              <a:avLst>
                <a:gd name="adj1" fmla="val 25630"/>
                <a:gd name="adj2" fmla="val 50000"/>
              </a:avLst>
            </a:prstGeom>
            <a:solidFill>
              <a:srgbClr val="B7ECFF"/>
            </a:solidFill>
            <a:ln w="9525" algn="ctr">
              <a:solidFill>
                <a:schemeClr val="bg1"/>
              </a:solidFill>
              <a:round/>
              <a:headEnd/>
              <a:tailEnd/>
            </a:ln>
          </p:spPr>
          <p:txBody>
            <a:bodyPr/>
            <a:lstStyle>
              <a:lvl1pPr defTabSz="4321175">
                <a:defRPr sz="8200">
                  <a:solidFill>
                    <a:schemeClr val="tx1"/>
                  </a:solidFill>
                  <a:latin typeface="Arial" pitchFamily="34" charset="0"/>
                  <a:cs typeface="Arial" pitchFamily="34" charset="0"/>
                </a:defRPr>
              </a:lvl1pPr>
              <a:lvl2pPr defTabSz="4321175">
                <a:defRPr sz="8200">
                  <a:solidFill>
                    <a:schemeClr val="tx1"/>
                  </a:solidFill>
                  <a:latin typeface="Arial" pitchFamily="34" charset="0"/>
                  <a:cs typeface="Arial" pitchFamily="34" charset="0"/>
                </a:defRPr>
              </a:lvl2pPr>
              <a:lvl3pPr defTabSz="4321175">
                <a:defRPr sz="8200">
                  <a:solidFill>
                    <a:schemeClr val="tx1"/>
                  </a:solidFill>
                  <a:latin typeface="Arial" pitchFamily="34" charset="0"/>
                  <a:cs typeface="Arial" pitchFamily="34" charset="0"/>
                </a:defRPr>
              </a:lvl3pPr>
              <a:lvl4pPr defTabSz="4321175">
                <a:defRPr sz="8200">
                  <a:solidFill>
                    <a:schemeClr val="tx1"/>
                  </a:solidFill>
                  <a:latin typeface="Arial" pitchFamily="34" charset="0"/>
                  <a:cs typeface="Arial" pitchFamily="34" charset="0"/>
                </a:defRPr>
              </a:lvl4pPr>
              <a:lvl5pPr defTabSz="4321175">
                <a:defRPr sz="8200">
                  <a:solidFill>
                    <a:schemeClr val="tx1"/>
                  </a:solidFill>
                  <a:latin typeface="Arial" pitchFamily="34" charset="0"/>
                  <a:cs typeface="Arial" pitchFamily="34" charset="0"/>
                </a:defRPr>
              </a:lvl5pPr>
              <a:lvl6pPr marL="2222500" indent="63500" defTabSz="4321175" eaLnBrk="0" fontAlgn="base" hangingPunct="0">
                <a:spcBef>
                  <a:spcPct val="0"/>
                </a:spcBef>
                <a:spcAft>
                  <a:spcPct val="0"/>
                </a:spcAft>
                <a:defRPr sz="8200">
                  <a:solidFill>
                    <a:schemeClr val="tx1"/>
                  </a:solidFill>
                  <a:latin typeface="Arial" pitchFamily="34" charset="0"/>
                  <a:cs typeface="Arial" pitchFamily="34" charset="0"/>
                </a:defRPr>
              </a:lvl6pPr>
              <a:lvl7pPr marL="2679700" indent="63500" defTabSz="4321175" eaLnBrk="0" fontAlgn="base" hangingPunct="0">
                <a:spcBef>
                  <a:spcPct val="0"/>
                </a:spcBef>
                <a:spcAft>
                  <a:spcPct val="0"/>
                </a:spcAft>
                <a:defRPr sz="8200">
                  <a:solidFill>
                    <a:schemeClr val="tx1"/>
                  </a:solidFill>
                  <a:latin typeface="Arial" pitchFamily="34" charset="0"/>
                  <a:cs typeface="Arial" pitchFamily="34" charset="0"/>
                </a:defRPr>
              </a:lvl7pPr>
              <a:lvl8pPr marL="3136900" indent="63500" defTabSz="4321175" eaLnBrk="0" fontAlgn="base" hangingPunct="0">
                <a:spcBef>
                  <a:spcPct val="0"/>
                </a:spcBef>
                <a:spcAft>
                  <a:spcPct val="0"/>
                </a:spcAft>
                <a:defRPr sz="8200">
                  <a:solidFill>
                    <a:schemeClr val="tx1"/>
                  </a:solidFill>
                  <a:latin typeface="Arial" pitchFamily="34" charset="0"/>
                  <a:cs typeface="Arial" pitchFamily="34" charset="0"/>
                </a:defRPr>
              </a:lvl8pPr>
              <a:lvl9pPr marL="3594100" indent="63500" defTabSz="4321175" eaLnBrk="0" fontAlgn="base" hangingPunct="0">
                <a:spcBef>
                  <a:spcPct val="0"/>
                </a:spcBef>
                <a:spcAft>
                  <a:spcPct val="0"/>
                </a:spcAft>
                <a:defRPr sz="8200">
                  <a:solidFill>
                    <a:schemeClr val="tx1"/>
                  </a:solidFill>
                  <a:latin typeface="Arial" pitchFamily="34" charset="0"/>
                  <a:cs typeface="Arial" pitchFamily="34" charset="0"/>
                </a:defRPr>
              </a:lvl9pPr>
            </a:lstStyle>
            <a:p>
              <a:pPr eaLnBrk="1" hangingPunct="1"/>
              <a:endParaRPr lang="en-US" altLang="en-US" sz="8000" dirty="0">
                <a:solidFill>
                  <a:srgbClr val="000066"/>
                </a:solidFill>
              </a:endParaRPr>
            </a:p>
          </p:txBody>
        </p:sp>
        <p:sp>
          <p:nvSpPr>
            <p:cNvPr id="2096" name="Down Arrow 104"/>
            <p:cNvSpPr>
              <a:spLocks noChangeArrowheads="1"/>
            </p:cNvSpPr>
            <p:nvPr/>
          </p:nvSpPr>
          <p:spPr bwMode="auto">
            <a:xfrm>
              <a:off x="-21678140" y="14854278"/>
              <a:ext cx="1763712" cy="395289"/>
            </a:xfrm>
            <a:prstGeom prst="downArrow">
              <a:avLst>
                <a:gd name="adj1" fmla="val 25630"/>
                <a:gd name="adj2" fmla="val 50000"/>
              </a:avLst>
            </a:prstGeom>
            <a:solidFill>
              <a:srgbClr val="B7ECFF"/>
            </a:solidFill>
            <a:ln w="9525" algn="ctr">
              <a:solidFill>
                <a:schemeClr val="bg1"/>
              </a:solidFill>
              <a:round/>
              <a:headEnd/>
              <a:tailEnd/>
            </a:ln>
          </p:spPr>
          <p:txBody>
            <a:bodyPr/>
            <a:lstStyle>
              <a:lvl1pPr defTabSz="4321175">
                <a:defRPr sz="8200">
                  <a:solidFill>
                    <a:schemeClr val="tx1"/>
                  </a:solidFill>
                  <a:latin typeface="Arial" pitchFamily="34" charset="0"/>
                  <a:cs typeface="Arial" pitchFamily="34" charset="0"/>
                </a:defRPr>
              </a:lvl1pPr>
              <a:lvl2pPr defTabSz="4321175">
                <a:defRPr sz="8200">
                  <a:solidFill>
                    <a:schemeClr val="tx1"/>
                  </a:solidFill>
                  <a:latin typeface="Arial" pitchFamily="34" charset="0"/>
                  <a:cs typeface="Arial" pitchFamily="34" charset="0"/>
                </a:defRPr>
              </a:lvl2pPr>
              <a:lvl3pPr defTabSz="4321175">
                <a:defRPr sz="8200">
                  <a:solidFill>
                    <a:schemeClr val="tx1"/>
                  </a:solidFill>
                  <a:latin typeface="Arial" pitchFamily="34" charset="0"/>
                  <a:cs typeface="Arial" pitchFamily="34" charset="0"/>
                </a:defRPr>
              </a:lvl3pPr>
              <a:lvl4pPr defTabSz="4321175">
                <a:defRPr sz="8200">
                  <a:solidFill>
                    <a:schemeClr val="tx1"/>
                  </a:solidFill>
                  <a:latin typeface="Arial" pitchFamily="34" charset="0"/>
                  <a:cs typeface="Arial" pitchFamily="34" charset="0"/>
                </a:defRPr>
              </a:lvl4pPr>
              <a:lvl5pPr defTabSz="4321175">
                <a:defRPr sz="8200">
                  <a:solidFill>
                    <a:schemeClr val="tx1"/>
                  </a:solidFill>
                  <a:latin typeface="Arial" pitchFamily="34" charset="0"/>
                  <a:cs typeface="Arial" pitchFamily="34" charset="0"/>
                </a:defRPr>
              </a:lvl5pPr>
              <a:lvl6pPr marL="2222500" indent="63500" defTabSz="4321175" eaLnBrk="0" fontAlgn="base" hangingPunct="0">
                <a:spcBef>
                  <a:spcPct val="0"/>
                </a:spcBef>
                <a:spcAft>
                  <a:spcPct val="0"/>
                </a:spcAft>
                <a:defRPr sz="8200">
                  <a:solidFill>
                    <a:schemeClr val="tx1"/>
                  </a:solidFill>
                  <a:latin typeface="Arial" pitchFamily="34" charset="0"/>
                  <a:cs typeface="Arial" pitchFamily="34" charset="0"/>
                </a:defRPr>
              </a:lvl6pPr>
              <a:lvl7pPr marL="2679700" indent="63500" defTabSz="4321175" eaLnBrk="0" fontAlgn="base" hangingPunct="0">
                <a:spcBef>
                  <a:spcPct val="0"/>
                </a:spcBef>
                <a:spcAft>
                  <a:spcPct val="0"/>
                </a:spcAft>
                <a:defRPr sz="8200">
                  <a:solidFill>
                    <a:schemeClr val="tx1"/>
                  </a:solidFill>
                  <a:latin typeface="Arial" pitchFamily="34" charset="0"/>
                  <a:cs typeface="Arial" pitchFamily="34" charset="0"/>
                </a:defRPr>
              </a:lvl7pPr>
              <a:lvl8pPr marL="3136900" indent="63500" defTabSz="4321175" eaLnBrk="0" fontAlgn="base" hangingPunct="0">
                <a:spcBef>
                  <a:spcPct val="0"/>
                </a:spcBef>
                <a:spcAft>
                  <a:spcPct val="0"/>
                </a:spcAft>
                <a:defRPr sz="8200">
                  <a:solidFill>
                    <a:schemeClr val="tx1"/>
                  </a:solidFill>
                  <a:latin typeface="Arial" pitchFamily="34" charset="0"/>
                  <a:cs typeface="Arial" pitchFamily="34" charset="0"/>
                </a:defRPr>
              </a:lvl8pPr>
              <a:lvl9pPr marL="3594100" indent="63500" defTabSz="4321175" eaLnBrk="0" fontAlgn="base" hangingPunct="0">
                <a:spcBef>
                  <a:spcPct val="0"/>
                </a:spcBef>
                <a:spcAft>
                  <a:spcPct val="0"/>
                </a:spcAft>
                <a:defRPr sz="8200">
                  <a:solidFill>
                    <a:schemeClr val="tx1"/>
                  </a:solidFill>
                  <a:latin typeface="Arial" pitchFamily="34" charset="0"/>
                  <a:cs typeface="Arial" pitchFamily="34" charset="0"/>
                </a:defRPr>
              </a:lvl9pPr>
            </a:lstStyle>
            <a:p>
              <a:pPr eaLnBrk="1" hangingPunct="1"/>
              <a:endParaRPr lang="en-US" altLang="en-US" sz="8000" dirty="0">
                <a:solidFill>
                  <a:srgbClr val="000066"/>
                </a:solidFill>
              </a:endParaRPr>
            </a:p>
          </p:txBody>
        </p:sp>
        <p:sp>
          <p:nvSpPr>
            <p:cNvPr id="2097" name="Down Arrow 105"/>
            <p:cNvSpPr>
              <a:spLocks noChangeArrowheads="1"/>
            </p:cNvSpPr>
            <p:nvPr/>
          </p:nvSpPr>
          <p:spPr bwMode="auto">
            <a:xfrm>
              <a:off x="-21683591" y="15904879"/>
              <a:ext cx="1763712" cy="395289"/>
            </a:xfrm>
            <a:prstGeom prst="downArrow">
              <a:avLst>
                <a:gd name="adj1" fmla="val 25630"/>
                <a:gd name="adj2" fmla="val 50000"/>
              </a:avLst>
            </a:prstGeom>
            <a:solidFill>
              <a:srgbClr val="B7ECFF"/>
            </a:solidFill>
            <a:ln w="9525" algn="ctr">
              <a:solidFill>
                <a:schemeClr val="bg1"/>
              </a:solidFill>
              <a:round/>
              <a:headEnd/>
              <a:tailEnd/>
            </a:ln>
          </p:spPr>
          <p:txBody>
            <a:bodyPr/>
            <a:lstStyle>
              <a:lvl1pPr defTabSz="4321175">
                <a:defRPr sz="8200">
                  <a:solidFill>
                    <a:schemeClr val="tx1"/>
                  </a:solidFill>
                  <a:latin typeface="Arial" pitchFamily="34" charset="0"/>
                  <a:cs typeface="Arial" pitchFamily="34" charset="0"/>
                </a:defRPr>
              </a:lvl1pPr>
              <a:lvl2pPr defTabSz="4321175">
                <a:defRPr sz="8200">
                  <a:solidFill>
                    <a:schemeClr val="tx1"/>
                  </a:solidFill>
                  <a:latin typeface="Arial" pitchFamily="34" charset="0"/>
                  <a:cs typeface="Arial" pitchFamily="34" charset="0"/>
                </a:defRPr>
              </a:lvl2pPr>
              <a:lvl3pPr defTabSz="4321175">
                <a:defRPr sz="8200">
                  <a:solidFill>
                    <a:schemeClr val="tx1"/>
                  </a:solidFill>
                  <a:latin typeface="Arial" pitchFamily="34" charset="0"/>
                  <a:cs typeface="Arial" pitchFamily="34" charset="0"/>
                </a:defRPr>
              </a:lvl3pPr>
              <a:lvl4pPr defTabSz="4321175">
                <a:defRPr sz="8200">
                  <a:solidFill>
                    <a:schemeClr val="tx1"/>
                  </a:solidFill>
                  <a:latin typeface="Arial" pitchFamily="34" charset="0"/>
                  <a:cs typeface="Arial" pitchFamily="34" charset="0"/>
                </a:defRPr>
              </a:lvl4pPr>
              <a:lvl5pPr defTabSz="4321175">
                <a:defRPr sz="8200">
                  <a:solidFill>
                    <a:schemeClr val="tx1"/>
                  </a:solidFill>
                  <a:latin typeface="Arial" pitchFamily="34" charset="0"/>
                  <a:cs typeface="Arial" pitchFamily="34" charset="0"/>
                </a:defRPr>
              </a:lvl5pPr>
              <a:lvl6pPr marL="2222500" indent="63500" defTabSz="4321175" eaLnBrk="0" fontAlgn="base" hangingPunct="0">
                <a:spcBef>
                  <a:spcPct val="0"/>
                </a:spcBef>
                <a:spcAft>
                  <a:spcPct val="0"/>
                </a:spcAft>
                <a:defRPr sz="8200">
                  <a:solidFill>
                    <a:schemeClr val="tx1"/>
                  </a:solidFill>
                  <a:latin typeface="Arial" pitchFamily="34" charset="0"/>
                  <a:cs typeface="Arial" pitchFamily="34" charset="0"/>
                </a:defRPr>
              </a:lvl6pPr>
              <a:lvl7pPr marL="2679700" indent="63500" defTabSz="4321175" eaLnBrk="0" fontAlgn="base" hangingPunct="0">
                <a:spcBef>
                  <a:spcPct val="0"/>
                </a:spcBef>
                <a:spcAft>
                  <a:spcPct val="0"/>
                </a:spcAft>
                <a:defRPr sz="8200">
                  <a:solidFill>
                    <a:schemeClr val="tx1"/>
                  </a:solidFill>
                  <a:latin typeface="Arial" pitchFamily="34" charset="0"/>
                  <a:cs typeface="Arial" pitchFamily="34" charset="0"/>
                </a:defRPr>
              </a:lvl7pPr>
              <a:lvl8pPr marL="3136900" indent="63500" defTabSz="4321175" eaLnBrk="0" fontAlgn="base" hangingPunct="0">
                <a:spcBef>
                  <a:spcPct val="0"/>
                </a:spcBef>
                <a:spcAft>
                  <a:spcPct val="0"/>
                </a:spcAft>
                <a:defRPr sz="8200">
                  <a:solidFill>
                    <a:schemeClr val="tx1"/>
                  </a:solidFill>
                  <a:latin typeface="Arial" pitchFamily="34" charset="0"/>
                  <a:cs typeface="Arial" pitchFamily="34" charset="0"/>
                </a:defRPr>
              </a:lvl8pPr>
              <a:lvl9pPr marL="3594100" indent="63500" defTabSz="4321175" eaLnBrk="0" fontAlgn="base" hangingPunct="0">
                <a:spcBef>
                  <a:spcPct val="0"/>
                </a:spcBef>
                <a:spcAft>
                  <a:spcPct val="0"/>
                </a:spcAft>
                <a:defRPr sz="8200">
                  <a:solidFill>
                    <a:schemeClr val="tx1"/>
                  </a:solidFill>
                  <a:latin typeface="Arial" pitchFamily="34" charset="0"/>
                  <a:cs typeface="Arial" pitchFamily="34" charset="0"/>
                </a:defRPr>
              </a:lvl9pPr>
            </a:lstStyle>
            <a:p>
              <a:pPr eaLnBrk="1" hangingPunct="1"/>
              <a:endParaRPr lang="en-US" altLang="en-US" sz="8000" dirty="0">
                <a:solidFill>
                  <a:srgbClr val="000066"/>
                </a:solidFill>
              </a:endParaRPr>
            </a:p>
          </p:txBody>
        </p:sp>
      </p:grpSp>
      <p:sp>
        <p:nvSpPr>
          <p:cNvPr id="109" name="TextBox 30"/>
          <p:cNvSpPr txBox="1">
            <a:spLocks noChangeArrowheads="1"/>
          </p:cNvSpPr>
          <p:nvPr/>
        </p:nvSpPr>
        <p:spPr bwMode="auto">
          <a:xfrm>
            <a:off x="12996339" y="12260179"/>
            <a:ext cx="18252977"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a:spAutoFit/>
          </a:bodyPr>
          <a:lstStyle>
            <a:lvl1pPr eaLnBrk="0" hangingPunct="0">
              <a:defRPr sz="8200">
                <a:solidFill>
                  <a:schemeClr val="tx1"/>
                </a:solidFill>
                <a:latin typeface="Arial" panose="020B0604020202020204" pitchFamily="34" charset="0"/>
              </a:defRPr>
            </a:lvl1pPr>
            <a:lvl2pPr marL="742950" indent="-285750" eaLnBrk="0" hangingPunct="0">
              <a:defRPr sz="8200">
                <a:solidFill>
                  <a:schemeClr val="tx1"/>
                </a:solidFill>
                <a:latin typeface="Arial" panose="020B0604020202020204" pitchFamily="34" charset="0"/>
              </a:defRPr>
            </a:lvl2pPr>
            <a:lvl3pPr marL="1143000" indent="-228600" eaLnBrk="0" hangingPunct="0">
              <a:defRPr sz="8200">
                <a:solidFill>
                  <a:schemeClr val="tx1"/>
                </a:solidFill>
                <a:latin typeface="Arial" panose="020B0604020202020204" pitchFamily="34" charset="0"/>
              </a:defRPr>
            </a:lvl3pPr>
            <a:lvl4pPr marL="1600200" indent="-228600" eaLnBrk="0" hangingPunct="0">
              <a:defRPr sz="8200">
                <a:solidFill>
                  <a:schemeClr val="tx1"/>
                </a:solidFill>
                <a:latin typeface="Arial" panose="020B0604020202020204" pitchFamily="34" charset="0"/>
              </a:defRPr>
            </a:lvl4pPr>
            <a:lvl5pPr marL="2057400" indent="-228600" eaLnBrk="0" hangingPunct="0">
              <a:defRPr sz="8200">
                <a:solidFill>
                  <a:schemeClr val="tx1"/>
                </a:solidFill>
                <a:latin typeface="Arial" panose="020B0604020202020204" pitchFamily="34" charset="0"/>
              </a:defRPr>
            </a:lvl5pPr>
            <a:lvl6pPr marL="2514600" indent="-228600" eaLnBrk="0" fontAlgn="base" hangingPunct="0">
              <a:spcBef>
                <a:spcPct val="0"/>
              </a:spcBef>
              <a:spcAft>
                <a:spcPct val="0"/>
              </a:spcAft>
              <a:defRPr sz="8200">
                <a:solidFill>
                  <a:schemeClr val="tx1"/>
                </a:solidFill>
                <a:latin typeface="Arial" panose="020B0604020202020204" pitchFamily="34" charset="0"/>
              </a:defRPr>
            </a:lvl6pPr>
            <a:lvl7pPr marL="2971800" indent="-228600" eaLnBrk="0" fontAlgn="base" hangingPunct="0">
              <a:spcBef>
                <a:spcPct val="0"/>
              </a:spcBef>
              <a:spcAft>
                <a:spcPct val="0"/>
              </a:spcAft>
              <a:defRPr sz="8200">
                <a:solidFill>
                  <a:schemeClr val="tx1"/>
                </a:solidFill>
                <a:latin typeface="Arial" panose="020B0604020202020204" pitchFamily="34" charset="0"/>
              </a:defRPr>
            </a:lvl7pPr>
            <a:lvl8pPr marL="3429000" indent="-228600" eaLnBrk="0" fontAlgn="base" hangingPunct="0">
              <a:spcBef>
                <a:spcPct val="0"/>
              </a:spcBef>
              <a:spcAft>
                <a:spcPct val="0"/>
              </a:spcAft>
              <a:defRPr sz="8200">
                <a:solidFill>
                  <a:schemeClr val="tx1"/>
                </a:solidFill>
                <a:latin typeface="Arial" panose="020B0604020202020204" pitchFamily="34" charset="0"/>
              </a:defRPr>
            </a:lvl8pPr>
            <a:lvl9pPr marL="3886200" indent="-228600" eaLnBrk="0" fontAlgn="base" hangingPunct="0">
              <a:spcBef>
                <a:spcPct val="0"/>
              </a:spcBef>
              <a:spcAft>
                <a:spcPct val="0"/>
              </a:spcAft>
              <a:defRPr sz="8200">
                <a:solidFill>
                  <a:schemeClr val="tx1"/>
                </a:solidFill>
                <a:latin typeface="Arial" panose="020B0604020202020204" pitchFamily="34" charset="0"/>
              </a:defRPr>
            </a:lvl9pPr>
          </a:lstStyle>
          <a:p>
            <a:pPr>
              <a:defRPr/>
            </a:pPr>
            <a:r>
              <a:rPr lang="en-AU" sz="3600" b="1" dirty="0" smtClean="0">
                <a:solidFill>
                  <a:srgbClr val="92D050"/>
                </a:solidFill>
                <a:latin typeface="Calibri" panose="020F0502020204030204" pitchFamily="34" charset="0"/>
                <a:cs typeface="Times New Roman" panose="02020603050405020304" pitchFamily="18" charset="0"/>
              </a:rPr>
              <a:t>CHALLENGE 2: METHODOLOGY </a:t>
            </a:r>
            <a:r>
              <a:rPr lang="en-AU" sz="2800" b="1" dirty="0" smtClean="0">
                <a:solidFill>
                  <a:srgbClr val="000066"/>
                </a:solidFill>
                <a:latin typeface="Calibri" panose="020F0502020204030204" pitchFamily="34" charset="0"/>
                <a:cs typeface="Times New Roman" panose="02020603050405020304" pitchFamily="18" charset="0"/>
              </a:rPr>
              <a:t>- </a:t>
            </a:r>
            <a:r>
              <a:rPr lang="en-AU" sz="2800" dirty="0">
                <a:solidFill>
                  <a:srgbClr val="000066"/>
                </a:solidFill>
                <a:latin typeface="Calibri" panose="020F0502020204030204" pitchFamily="34" charset="0"/>
                <a:cs typeface="Times New Roman" panose="02020603050405020304" pitchFamily="18" charset="0"/>
              </a:rPr>
              <a:t>Designing </a:t>
            </a:r>
            <a:r>
              <a:rPr lang="en-AU" sz="2800" dirty="0" smtClean="0">
                <a:solidFill>
                  <a:srgbClr val="000066"/>
                </a:solidFill>
                <a:latin typeface="Calibri" panose="020F0502020204030204" pitchFamily="34" charset="0"/>
                <a:cs typeface="Times New Roman" panose="02020603050405020304" pitchFamily="18" charset="0"/>
              </a:rPr>
              <a:t>sensitive data collection tools.</a:t>
            </a:r>
            <a:endParaRPr lang="en-AU" sz="2800" dirty="0">
              <a:solidFill>
                <a:srgbClr val="000066"/>
              </a:solidFill>
              <a:latin typeface="Calibri" panose="020F0502020204030204" pitchFamily="34" charset="0"/>
              <a:cs typeface="Times New Roman" panose="02020603050405020304" pitchFamily="18" charset="0"/>
            </a:endParaRPr>
          </a:p>
          <a:p>
            <a:pPr>
              <a:defRPr/>
            </a:pPr>
            <a:endParaRPr lang="en-AU" sz="1000" dirty="0">
              <a:solidFill>
                <a:srgbClr val="002948"/>
              </a:solidFill>
              <a:latin typeface="Calibri" panose="020F0502020204030204" pitchFamily="34" charset="0"/>
              <a:cs typeface="Times New Roman" panose="02020603050405020304" pitchFamily="18" charset="0"/>
            </a:endParaRPr>
          </a:p>
          <a:p>
            <a:pPr>
              <a:defRPr/>
            </a:pPr>
            <a:r>
              <a:rPr lang="en-AU" sz="2400" b="1" dirty="0" smtClean="0">
                <a:solidFill>
                  <a:srgbClr val="002948"/>
                </a:solidFill>
                <a:latin typeface="Calibri" panose="020F0502020204030204" pitchFamily="34" charset="0"/>
                <a:cs typeface="Times New Roman" panose="02020603050405020304" pitchFamily="18" charset="0"/>
              </a:rPr>
              <a:t>Dilemma:</a:t>
            </a:r>
            <a:endParaRPr lang="en-AU" sz="2400" b="1" dirty="0">
              <a:solidFill>
                <a:srgbClr val="002948"/>
              </a:solidFill>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Both studies involve </a:t>
            </a:r>
            <a:r>
              <a:rPr lang="en-AU" sz="2400" dirty="0" smtClean="0">
                <a:solidFill>
                  <a:srgbClr val="002948"/>
                </a:solidFill>
                <a:latin typeface="Calibri" panose="020F0502020204030204" pitchFamily="34" charset="0"/>
                <a:cs typeface="Times New Roman" panose="02020603050405020304" pitchFamily="18" charset="0"/>
              </a:rPr>
              <a:t>asking bereaved caregivers sensitive, intimate and </a:t>
            </a:r>
            <a:r>
              <a:rPr lang="en-AU" sz="2400" dirty="0">
                <a:solidFill>
                  <a:srgbClr val="002948"/>
                </a:solidFill>
                <a:latin typeface="Calibri" panose="020F0502020204030204" pitchFamily="34" charset="0"/>
                <a:cs typeface="Times New Roman" panose="02020603050405020304" pitchFamily="18" charset="0"/>
              </a:rPr>
              <a:t>personal information about a potentially upsetting </a:t>
            </a:r>
            <a:r>
              <a:rPr lang="en-AU" sz="2400" dirty="0" smtClean="0">
                <a:solidFill>
                  <a:srgbClr val="002948"/>
                </a:solidFill>
                <a:latin typeface="Calibri" panose="020F0502020204030204" pitchFamily="34" charset="0"/>
                <a:cs typeface="Times New Roman" panose="02020603050405020304" pitchFamily="18" charset="0"/>
              </a:rPr>
              <a:t>subject.  </a:t>
            </a:r>
            <a:endParaRPr lang="en-AU" sz="2400" dirty="0">
              <a:solidFill>
                <a:srgbClr val="002948"/>
              </a:solidFill>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Qualitative data is valued for being rich, deep and </a:t>
            </a:r>
            <a:r>
              <a:rPr lang="en-AU" sz="2400" dirty="0" smtClean="0">
                <a:solidFill>
                  <a:srgbClr val="002948"/>
                </a:solidFill>
                <a:latin typeface="Calibri" panose="020F0502020204030204" pitchFamily="34" charset="0"/>
                <a:cs typeface="Times New Roman" panose="02020603050405020304" pitchFamily="18" charset="0"/>
              </a:rPr>
              <a:t>detailed.  </a:t>
            </a:r>
            <a:r>
              <a:rPr lang="en-AU" sz="2400" dirty="0">
                <a:solidFill>
                  <a:srgbClr val="002948"/>
                </a:solidFill>
                <a:latin typeface="Calibri" panose="020F0502020204030204" pitchFamily="34" charset="0"/>
                <a:cs typeface="Times New Roman" panose="02020603050405020304" pitchFamily="18" charset="0"/>
              </a:rPr>
              <a:t>However, ethical research must not cause harm </a:t>
            </a:r>
            <a:r>
              <a:rPr lang="en-AU" sz="2400" dirty="0" smtClean="0">
                <a:solidFill>
                  <a:srgbClr val="002948"/>
                </a:solidFill>
                <a:latin typeface="Calibri" panose="020F0502020204030204" pitchFamily="34" charset="0"/>
                <a:cs typeface="Times New Roman" panose="02020603050405020304" pitchFamily="18" charset="0"/>
              </a:rPr>
              <a:t>or distress for participants in the pursuit of informative data.</a:t>
            </a:r>
            <a:endParaRPr lang="en-AU" sz="2400" dirty="0">
              <a:solidFill>
                <a:srgbClr val="002948"/>
              </a:solidFill>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defRPr/>
            </a:pPr>
            <a:endParaRPr lang="en-AU" sz="1200" dirty="0">
              <a:solidFill>
                <a:srgbClr val="002948"/>
              </a:solidFill>
              <a:latin typeface="Calibri" panose="020F0502020204030204" pitchFamily="34" charset="0"/>
              <a:cs typeface="Times New Roman" panose="02020603050405020304" pitchFamily="18" charset="0"/>
            </a:endParaRPr>
          </a:p>
          <a:p>
            <a:pPr>
              <a:defRPr/>
            </a:pPr>
            <a:r>
              <a:rPr lang="en-AU" sz="2400" b="1" dirty="0">
                <a:solidFill>
                  <a:srgbClr val="002948"/>
                </a:solidFill>
                <a:latin typeface="Calibri" panose="020F0502020204030204" pitchFamily="34" charset="0"/>
                <a:cs typeface="Times New Roman" panose="02020603050405020304" pitchFamily="18" charset="0"/>
              </a:rPr>
              <a:t>Solution:</a:t>
            </a:r>
          </a:p>
          <a:p>
            <a:pPr marL="457200" indent="-457200">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The researchers found that </a:t>
            </a:r>
            <a:r>
              <a:rPr lang="en-AU" sz="2400" dirty="0" smtClean="0">
                <a:solidFill>
                  <a:srgbClr val="002948"/>
                </a:solidFill>
                <a:latin typeface="Calibri" panose="020F0502020204030204" pitchFamily="34" charset="0"/>
                <a:cs typeface="Times New Roman" panose="02020603050405020304" pitchFamily="18" charset="0"/>
              </a:rPr>
              <a:t>although some participants </a:t>
            </a:r>
            <a:r>
              <a:rPr lang="en-AU" sz="2400" dirty="0">
                <a:solidFill>
                  <a:srgbClr val="002948"/>
                </a:solidFill>
                <a:latin typeface="Calibri" panose="020F0502020204030204" pitchFamily="34" charset="0"/>
                <a:cs typeface="Times New Roman" panose="02020603050405020304" pitchFamily="18" charset="0"/>
              </a:rPr>
              <a:t>would cry </a:t>
            </a:r>
            <a:r>
              <a:rPr lang="en-AU" sz="2400" dirty="0" smtClean="0">
                <a:solidFill>
                  <a:srgbClr val="002948"/>
                </a:solidFill>
                <a:latin typeface="Calibri" panose="020F0502020204030204" pitchFamily="34" charset="0"/>
                <a:cs typeface="Times New Roman" panose="02020603050405020304" pitchFamily="18" charset="0"/>
              </a:rPr>
              <a:t>and express sadness during </a:t>
            </a:r>
            <a:r>
              <a:rPr lang="en-AU" sz="2400" dirty="0">
                <a:solidFill>
                  <a:srgbClr val="002948"/>
                </a:solidFill>
                <a:latin typeface="Calibri" panose="020F0502020204030204" pitchFamily="34" charset="0"/>
                <a:cs typeface="Times New Roman" panose="02020603050405020304" pitchFamily="18" charset="0"/>
              </a:rPr>
              <a:t>the interviews, </a:t>
            </a:r>
            <a:r>
              <a:rPr lang="en-AU" sz="2400" dirty="0" smtClean="0">
                <a:solidFill>
                  <a:srgbClr val="002948"/>
                </a:solidFill>
                <a:latin typeface="Calibri" panose="020F0502020204030204" pitchFamily="34" charset="0"/>
                <a:cs typeface="Times New Roman" panose="02020603050405020304" pitchFamily="18" charset="0"/>
              </a:rPr>
              <a:t>they reported this was a reflection of their grief rather than distress </a:t>
            </a:r>
            <a:r>
              <a:rPr lang="en-AU" sz="2400" dirty="0">
                <a:solidFill>
                  <a:srgbClr val="002948"/>
                </a:solidFill>
                <a:latin typeface="Calibri" panose="020F0502020204030204" pitchFamily="34" charset="0"/>
                <a:cs typeface="Times New Roman" panose="02020603050405020304" pitchFamily="18" charset="0"/>
              </a:rPr>
              <a:t>due to the interview </a:t>
            </a:r>
            <a:r>
              <a:rPr lang="en-AU" sz="2400" dirty="0" smtClean="0">
                <a:solidFill>
                  <a:srgbClr val="002948"/>
                </a:solidFill>
                <a:latin typeface="Calibri" panose="020F0502020204030204" pitchFamily="34" charset="0"/>
                <a:cs typeface="Times New Roman" panose="02020603050405020304" pitchFamily="18" charset="0"/>
              </a:rPr>
              <a:t>itself</a:t>
            </a:r>
            <a:r>
              <a:rPr lang="en-AU" sz="2400" dirty="0">
                <a:solidFill>
                  <a:srgbClr val="002948"/>
                </a:solidFill>
                <a:latin typeface="Calibri" panose="020F0502020204030204" pitchFamily="34" charset="0"/>
                <a:cs typeface="Times New Roman" panose="02020603050405020304" pitchFamily="18" charset="0"/>
              </a:rPr>
              <a:t>. </a:t>
            </a:r>
          </a:p>
          <a:p>
            <a:pPr marL="457200" indent="-457200">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The </a:t>
            </a:r>
            <a:r>
              <a:rPr lang="en-AU" sz="2400" dirty="0" smtClean="0">
                <a:solidFill>
                  <a:srgbClr val="002948"/>
                </a:solidFill>
                <a:latin typeface="Calibri" panose="020F0502020204030204" pitchFamily="34" charset="0"/>
                <a:cs typeface="Times New Roman" panose="02020603050405020304" pitchFamily="18" charset="0"/>
              </a:rPr>
              <a:t>qualitative interview questions evolved over </a:t>
            </a:r>
            <a:r>
              <a:rPr lang="en-AU" sz="2400" dirty="0">
                <a:solidFill>
                  <a:srgbClr val="002948"/>
                </a:solidFill>
                <a:latin typeface="Calibri" panose="020F0502020204030204" pitchFamily="34" charset="0"/>
                <a:cs typeface="Times New Roman" panose="02020603050405020304" pitchFamily="18" charset="0"/>
              </a:rPr>
              <a:t>time </a:t>
            </a:r>
            <a:r>
              <a:rPr lang="en-AU" sz="2400" dirty="0" smtClean="0">
                <a:solidFill>
                  <a:srgbClr val="002948"/>
                </a:solidFill>
                <a:latin typeface="Calibri" panose="020F0502020204030204" pitchFamily="34" charset="0"/>
                <a:cs typeface="Times New Roman" panose="02020603050405020304" pitchFamily="18" charset="0"/>
              </a:rPr>
              <a:t>as we gained a richer understanding of the ‘</a:t>
            </a:r>
            <a:r>
              <a:rPr lang="en-AU" sz="2400" dirty="0">
                <a:solidFill>
                  <a:srgbClr val="002948"/>
                </a:solidFill>
                <a:latin typeface="Calibri" panose="020F0502020204030204" pitchFamily="34" charset="0"/>
                <a:cs typeface="Times New Roman" panose="02020603050405020304" pitchFamily="18" charset="0"/>
              </a:rPr>
              <a:t>rhythm’ of the end of life care journeys of our </a:t>
            </a:r>
            <a:r>
              <a:rPr lang="en-AU" sz="2400" dirty="0" smtClean="0">
                <a:solidFill>
                  <a:srgbClr val="002948"/>
                </a:solidFill>
                <a:latin typeface="Calibri" panose="020F0502020204030204" pitchFamily="34" charset="0"/>
                <a:cs typeface="Times New Roman" panose="02020603050405020304" pitchFamily="18" charset="0"/>
              </a:rPr>
              <a:t>participants. </a:t>
            </a:r>
            <a:endParaRPr lang="en-AU" sz="2400" dirty="0">
              <a:solidFill>
                <a:srgbClr val="002948"/>
              </a:solidFill>
              <a:latin typeface="Calibri" panose="020F0502020204030204" pitchFamily="34" charset="0"/>
              <a:cs typeface="Times New Roman" panose="02020603050405020304" pitchFamily="18" charset="0"/>
            </a:endParaRPr>
          </a:p>
        </p:txBody>
      </p:sp>
      <p:sp>
        <p:nvSpPr>
          <p:cNvPr id="37" name="TextBox 30"/>
          <p:cNvSpPr txBox="1">
            <a:spLocks noChangeArrowheads="1"/>
          </p:cNvSpPr>
          <p:nvPr/>
        </p:nvSpPr>
        <p:spPr bwMode="auto">
          <a:xfrm>
            <a:off x="942309" y="6517982"/>
            <a:ext cx="10637025" cy="784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200">
                <a:solidFill>
                  <a:schemeClr val="tx1"/>
                </a:solidFill>
                <a:latin typeface="Arial" panose="020B0604020202020204" pitchFamily="34" charset="0"/>
              </a:defRPr>
            </a:lvl1pPr>
            <a:lvl2pPr marL="742950" indent="-285750" eaLnBrk="0" hangingPunct="0">
              <a:defRPr sz="8200">
                <a:solidFill>
                  <a:schemeClr val="tx1"/>
                </a:solidFill>
                <a:latin typeface="Arial" panose="020B0604020202020204" pitchFamily="34" charset="0"/>
              </a:defRPr>
            </a:lvl2pPr>
            <a:lvl3pPr marL="1143000" indent="-228600" eaLnBrk="0" hangingPunct="0">
              <a:defRPr sz="8200">
                <a:solidFill>
                  <a:schemeClr val="tx1"/>
                </a:solidFill>
                <a:latin typeface="Arial" panose="020B0604020202020204" pitchFamily="34" charset="0"/>
              </a:defRPr>
            </a:lvl3pPr>
            <a:lvl4pPr marL="1600200" indent="-228600" eaLnBrk="0" hangingPunct="0">
              <a:defRPr sz="8200">
                <a:solidFill>
                  <a:schemeClr val="tx1"/>
                </a:solidFill>
                <a:latin typeface="Arial" panose="020B0604020202020204" pitchFamily="34" charset="0"/>
              </a:defRPr>
            </a:lvl4pPr>
            <a:lvl5pPr marL="2057400" indent="-228600" eaLnBrk="0" hangingPunct="0">
              <a:defRPr sz="8200">
                <a:solidFill>
                  <a:schemeClr val="tx1"/>
                </a:solidFill>
                <a:latin typeface="Arial" panose="020B0604020202020204" pitchFamily="34" charset="0"/>
              </a:defRPr>
            </a:lvl5pPr>
            <a:lvl6pPr marL="2514600" indent="-228600" eaLnBrk="0" fontAlgn="base" hangingPunct="0">
              <a:spcBef>
                <a:spcPct val="0"/>
              </a:spcBef>
              <a:spcAft>
                <a:spcPct val="0"/>
              </a:spcAft>
              <a:defRPr sz="8200">
                <a:solidFill>
                  <a:schemeClr val="tx1"/>
                </a:solidFill>
                <a:latin typeface="Arial" panose="020B0604020202020204" pitchFamily="34" charset="0"/>
              </a:defRPr>
            </a:lvl6pPr>
            <a:lvl7pPr marL="2971800" indent="-228600" eaLnBrk="0" fontAlgn="base" hangingPunct="0">
              <a:spcBef>
                <a:spcPct val="0"/>
              </a:spcBef>
              <a:spcAft>
                <a:spcPct val="0"/>
              </a:spcAft>
              <a:defRPr sz="8200">
                <a:solidFill>
                  <a:schemeClr val="tx1"/>
                </a:solidFill>
                <a:latin typeface="Arial" panose="020B0604020202020204" pitchFamily="34" charset="0"/>
              </a:defRPr>
            </a:lvl7pPr>
            <a:lvl8pPr marL="3429000" indent="-228600" eaLnBrk="0" fontAlgn="base" hangingPunct="0">
              <a:spcBef>
                <a:spcPct val="0"/>
              </a:spcBef>
              <a:spcAft>
                <a:spcPct val="0"/>
              </a:spcAft>
              <a:defRPr sz="8200">
                <a:solidFill>
                  <a:schemeClr val="tx1"/>
                </a:solidFill>
                <a:latin typeface="Arial" panose="020B0604020202020204" pitchFamily="34" charset="0"/>
              </a:defRPr>
            </a:lvl8pPr>
            <a:lvl9pPr marL="3886200" indent="-228600" eaLnBrk="0" fontAlgn="base" hangingPunct="0">
              <a:spcBef>
                <a:spcPct val="0"/>
              </a:spcBef>
              <a:spcAft>
                <a:spcPct val="0"/>
              </a:spcAft>
              <a:defRPr sz="8200">
                <a:solidFill>
                  <a:schemeClr val="tx1"/>
                </a:solidFill>
                <a:latin typeface="Arial" panose="020B0604020202020204" pitchFamily="34" charset="0"/>
              </a:defRPr>
            </a:lvl9pPr>
          </a:lstStyle>
          <a:p>
            <a:pPr algn="just">
              <a:defRPr/>
            </a:pPr>
            <a:r>
              <a:rPr lang="en-AU" altLang="en-US" sz="3600" b="1" dirty="0">
                <a:solidFill>
                  <a:srgbClr val="92D050"/>
                </a:solidFill>
                <a:latin typeface="Calibri" panose="020F0502020204030204" pitchFamily="34" charset="0"/>
                <a:cs typeface="Times New Roman" panose="02020603050405020304" pitchFamily="18" charset="0"/>
              </a:rPr>
              <a:t>BACKGROUND</a:t>
            </a:r>
            <a:endParaRPr lang="en-AU" altLang="en-US" sz="2800" b="1" dirty="0">
              <a:solidFill>
                <a:srgbClr val="92D050"/>
              </a:solidFill>
              <a:latin typeface="Calibri" panose="020F0502020204030204" pitchFamily="34" charset="0"/>
              <a:cs typeface="Times New Roman" panose="02020603050405020304" pitchFamily="18" charset="0"/>
            </a:endParaRPr>
          </a:p>
          <a:p>
            <a:pPr lvl="0" algn="just"/>
            <a:r>
              <a:rPr lang="en-AU" sz="2400" dirty="0" smtClean="0">
                <a:solidFill>
                  <a:srgbClr val="002060"/>
                </a:solidFill>
                <a:latin typeface="Calibri" panose="020F0502020204030204" pitchFamily="34" charset="0"/>
              </a:rPr>
              <a:t>Caregivers of patients </a:t>
            </a:r>
            <a:r>
              <a:rPr lang="en-AU" sz="2400" dirty="0">
                <a:solidFill>
                  <a:srgbClr val="002060"/>
                </a:solidFill>
                <a:latin typeface="Calibri" panose="020F0502020204030204" pitchFamily="34" charset="0"/>
              </a:rPr>
              <a:t>who have died in hospital </a:t>
            </a:r>
            <a:r>
              <a:rPr lang="en-AU" sz="2400" dirty="0" smtClean="0">
                <a:solidFill>
                  <a:srgbClr val="002060"/>
                </a:solidFill>
                <a:latin typeface="Calibri" panose="020F0502020204030204" pitchFamily="34" charset="0"/>
              </a:rPr>
              <a:t>report dissatisfaction </a:t>
            </a:r>
            <a:r>
              <a:rPr lang="en-AU" sz="2400" dirty="0">
                <a:solidFill>
                  <a:srgbClr val="002060"/>
                </a:solidFill>
                <a:latin typeface="Calibri" panose="020F0502020204030204" pitchFamily="34" charset="0"/>
              </a:rPr>
              <a:t>around communication and psychosocial care </a:t>
            </a:r>
            <a:r>
              <a:rPr lang="en-AU" sz="2400" baseline="30000" dirty="0">
                <a:solidFill>
                  <a:srgbClr val="002060"/>
                </a:solidFill>
                <a:latin typeface="Calibri" panose="020F0502020204030204" pitchFamily="34" charset="0"/>
              </a:rPr>
              <a:t>1, 2</a:t>
            </a:r>
            <a:r>
              <a:rPr lang="en-AU" sz="2400" dirty="0">
                <a:solidFill>
                  <a:srgbClr val="002060"/>
                </a:solidFill>
                <a:latin typeface="Calibri" panose="020F0502020204030204" pitchFamily="34" charset="0"/>
              </a:rPr>
              <a:t>.  Integrated care pathways such as the UK Liverpool Care Pathway (LCP) </a:t>
            </a:r>
            <a:r>
              <a:rPr lang="en-AU" sz="2400" baseline="30000" dirty="0">
                <a:solidFill>
                  <a:srgbClr val="002060"/>
                </a:solidFill>
                <a:latin typeface="Calibri" panose="020F0502020204030204" pitchFamily="34" charset="0"/>
              </a:rPr>
              <a:t>2</a:t>
            </a:r>
            <a:r>
              <a:rPr lang="en-AU" sz="2400" dirty="0">
                <a:solidFill>
                  <a:srgbClr val="002060"/>
                </a:solidFill>
                <a:latin typeface="Calibri" panose="020F0502020204030204" pitchFamily="34" charset="0"/>
              </a:rPr>
              <a:t>, were introduced in an attempt to address these concerns, but have been heavily critiqued </a:t>
            </a:r>
            <a:r>
              <a:rPr lang="en-AU" sz="2400" baseline="30000" dirty="0">
                <a:solidFill>
                  <a:srgbClr val="002060"/>
                </a:solidFill>
                <a:latin typeface="Calibri" panose="020F0502020204030204" pitchFamily="34" charset="0"/>
              </a:rPr>
              <a:t>3</a:t>
            </a:r>
            <a:r>
              <a:rPr lang="en-AU" sz="2400" dirty="0">
                <a:solidFill>
                  <a:srgbClr val="002060"/>
                </a:solidFill>
                <a:latin typeface="Calibri" panose="020F0502020204030204" pitchFamily="34" charset="0"/>
              </a:rPr>
              <a:t>.  Adaptions of LCP were integrated within many health services including Monash Health </a:t>
            </a:r>
            <a:r>
              <a:rPr lang="en-AU" sz="2400" baseline="30000" dirty="0">
                <a:solidFill>
                  <a:srgbClr val="002060"/>
                </a:solidFill>
                <a:latin typeface="Calibri" panose="020F0502020204030204" pitchFamily="34" charset="0"/>
              </a:rPr>
              <a:t>4</a:t>
            </a:r>
            <a:r>
              <a:rPr lang="en-AU" sz="2400" dirty="0">
                <a:solidFill>
                  <a:srgbClr val="002060"/>
                </a:solidFill>
                <a:latin typeface="Calibri" panose="020F0502020204030204" pitchFamily="34" charset="0"/>
              </a:rPr>
              <a:t>. </a:t>
            </a:r>
            <a:endParaRPr lang="en-AU" sz="2400" dirty="0" smtClean="0">
              <a:solidFill>
                <a:srgbClr val="002060"/>
              </a:solidFill>
              <a:latin typeface="Calibri" panose="020F0502020204030204" pitchFamily="34" charset="0"/>
            </a:endParaRPr>
          </a:p>
          <a:p>
            <a:pPr lvl="0" algn="just"/>
            <a:endParaRPr lang="en-AU" sz="2400" dirty="0">
              <a:solidFill>
                <a:srgbClr val="002060"/>
              </a:solidFill>
              <a:latin typeface="Calibri" panose="020F0502020204030204" pitchFamily="34" charset="0"/>
            </a:endParaRPr>
          </a:p>
          <a:p>
            <a:pPr lvl="0" algn="just"/>
            <a:r>
              <a:rPr lang="en-AU" sz="2400" dirty="0" smtClean="0">
                <a:solidFill>
                  <a:srgbClr val="002060"/>
                </a:solidFill>
                <a:latin typeface="Calibri" panose="020F0502020204030204" pitchFamily="34" charset="0"/>
              </a:rPr>
              <a:t>End </a:t>
            </a:r>
            <a:r>
              <a:rPr lang="en-AU" sz="2400" dirty="0">
                <a:solidFill>
                  <a:srgbClr val="002060"/>
                </a:solidFill>
                <a:latin typeface="Calibri" panose="020F0502020204030204" pitchFamily="34" charset="0"/>
              </a:rPr>
              <a:t>of life care in hospitals has been ‘problematized’ in palliative care research</a:t>
            </a:r>
            <a:r>
              <a:rPr lang="en-AU" sz="2400" baseline="30000" dirty="0">
                <a:solidFill>
                  <a:srgbClr val="002060"/>
                </a:solidFill>
                <a:latin typeface="Calibri" panose="020F0502020204030204" pitchFamily="34" charset="0"/>
              </a:rPr>
              <a:t>5,6. </a:t>
            </a:r>
            <a:endParaRPr lang="en-AU" sz="2400" dirty="0">
              <a:solidFill>
                <a:srgbClr val="002060"/>
              </a:solidFill>
              <a:latin typeface="Calibri" panose="020F0502020204030204" pitchFamily="34" charset="0"/>
            </a:endParaRPr>
          </a:p>
          <a:p>
            <a:pPr lvl="0" algn="just"/>
            <a:r>
              <a:rPr lang="en-AU" sz="2400" dirty="0">
                <a:solidFill>
                  <a:srgbClr val="002060"/>
                </a:solidFill>
                <a:latin typeface="Calibri" panose="020F0502020204030204" pitchFamily="34" charset="0"/>
              </a:rPr>
              <a:t>Criticisms include: </a:t>
            </a:r>
          </a:p>
          <a:p>
            <a:pPr marL="342900" lvl="0" indent="-342900" algn="just">
              <a:buFont typeface="Arial" panose="020B0604020202020204" pitchFamily="34" charset="0"/>
              <a:buChar char="•"/>
            </a:pPr>
            <a:r>
              <a:rPr lang="en-AU" sz="2400" dirty="0">
                <a:solidFill>
                  <a:srgbClr val="002060"/>
                </a:solidFill>
                <a:latin typeface="Calibri" panose="020F0502020204030204" pitchFamily="34" charset="0"/>
              </a:rPr>
              <a:t>task orientated, medical “curative” culture governing treatment </a:t>
            </a:r>
            <a:r>
              <a:rPr lang="en-AU" sz="2400" baseline="30000" dirty="0">
                <a:solidFill>
                  <a:srgbClr val="002060"/>
                </a:solidFill>
                <a:latin typeface="Calibri" panose="020F0502020204030204" pitchFamily="34" charset="0"/>
              </a:rPr>
              <a:t>7, 8 </a:t>
            </a:r>
            <a:endParaRPr lang="en-AU" sz="2400" dirty="0">
              <a:solidFill>
                <a:srgbClr val="002060"/>
              </a:solidFill>
              <a:latin typeface="Calibri" panose="020F0502020204030204" pitchFamily="34" charset="0"/>
            </a:endParaRPr>
          </a:p>
          <a:p>
            <a:pPr marL="342900" lvl="0" indent="-342900" algn="just">
              <a:buFont typeface="Arial" panose="020B0604020202020204" pitchFamily="34" charset="0"/>
              <a:buChar char="•"/>
            </a:pPr>
            <a:r>
              <a:rPr lang="en-AU" sz="2400" dirty="0">
                <a:solidFill>
                  <a:srgbClr val="002060"/>
                </a:solidFill>
                <a:latin typeface="Calibri" panose="020F0502020204030204" pitchFamily="34" charset="0"/>
              </a:rPr>
              <a:t>ward </a:t>
            </a:r>
            <a:r>
              <a:rPr lang="en-AU" sz="2400" dirty="0" smtClean="0">
                <a:solidFill>
                  <a:srgbClr val="002060"/>
                </a:solidFill>
                <a:latin typeface="Calibri" panose="020F0502020204030204" pitchFamily="34" charset="0"/>
              </a:rPr>
              <a:t>and environmental </a:t>
            </a:r>
            <a:r>
              <a:rPr lang="en-AU" sz="2400" dirty="0">
                <a:solidFill>
                  <a:srgbClr val="002060"/>
                </a:solidFill>
                <a:latin typeface="Calibri" panose="020F0502020204030204" pitchFamily="34" charset="0"/>
              </a:rPr>
              <a:t>aesthetics </a:t>
            </a:r>
            <a:r>
              <a:rPr lang="en-AU" sz="2400" baseline="30000" dirty="0">
                <a:solidFill>
                  <a:srgbClr val="002060"/>
                </a:solidFill>
                <a:latin typeface="Calibri" panose="020F0502020204030204" pitchFamily="34" charset="0"/>
              </a:rPr>
              <a:t>1</a:t>
            </a:r>
            <a:r>
              <a:rPr lang="en-AU" sz="2400" dirty="0">
                <a:solidFill>
                  <a:srgbClr val="002060"/>
                </a:solidFill>
                <a:latin typeface="Calibri" panose="020F0502020204030204" pitchFamily="34" charset="0"/>
              </a:rPr>
              <a:t> </a:t>
            </a:r>
          </a:p>
          <a:p>
            <a:pPr marL="342900" lvl="0" indent="-342900" algn="just">
              <a:buFont typeface="Arial" panose="020B0604020202020204" pitchFamily="34" charset="0"/>
              <a:buChar char="•"/>
            </a:pPr>
            <a:r>
              <a:rPr lang="en-AU" sz="2400" dirty="0" smtClean="0">
                <a:solidFill>
                  <a:srgbClr val="002060"/>
                </a:solidFill>
                <a:latin typeface="Calibri" panose="020F0502020204030204" pitchFamily="34" charset="0"/>
              </a:rPr>
              <a:t>a lack </a:t>
            </a:r>
            <a:r>
              <a:rPr lang="en-AU" sz="2400" dirty="0">
                <a:solidFill>
                  <a:srgbClr val="002060"/>
                </a:solidFill>
                <a:latin typeface="Calibri" panose="020F0502020204030204" pitchFamily="34" charset="0"/>
              </a:rPr>
              <a:t>of single rooms for dignified end of life care </a:t>
            </a:r>
            <a:r>
              <a:rPr lang="en-AU" sz="2400" baseline="30000" dirty="0">
                <a:solidFill>
                  <a:srgbClr val="002060"/>
                </a:solidFill>
                <a:latin typeface="Calibri" panose="020F0502020204030204" pitchFamily="34" charset="0"/>
              </a:rPr>
              <a:t>9</a:t>
            </a:r>
            <a:r>
              <a:rPr lang="en-AU" sz="2400" dirty="0">
                <a:solidFill>
                  <a:srgbClr val="002060"/>
                </a:solidFill>
                <a:latin typeface="Calibri" panose="020F0502020204030204" pitchFamily="34" charset="0"/>
              </a:rPr>
              <a:t> </a:t>
            </a:r>
          </a:p>
          <a:p>
            <a:pPr marL="342900" lvl="0" indent="-342900" algn="just">
              <a:buFont typeface="Arial" panose="020B0604020202020204" pitchFamily="34" charset="0"/>
              <a:buChar char="•"/>
            </a:pPr>
            <a:r>
              <a:rPr lang="en-AU" sz="2400" dirty="0">
                <a:solidFill>
                  <a:srgbClr val="002060"/>
                </a:solidFill>
                <a:latin typeface="Calibri" panose="020F0502020204030204" pitchFamily="34" charset="0"/>
              </a:rPr>
              <a:t>professional discomfort regarding death and dying patients </a:t>
            </a:r>
            <a:r>
              <a:rPr lang="en-AU" sz="2400" baseline="30000" dirty="0">
                <a:solidFill>
                  <a:srgbClr val="002060"/>
                </a:solidFill>
                <a:latin typeface="Calibri" panose="020F0502020204030204" pitchFamily="34" charset="0"/>
              </a:rPr>
              <a:t>10</a:t>
            </a:r>
            <a:r>
              <a:rPr lang="en-AU" sz="2400" dirty="0">
                <a:solidFill>
                  <a:srgbClr val="002060"/>
                </a:solidFill>
                <a:latin typeface="Calibri" panose="020F0502020204030204" pitchFamily="34" charset="0"/>
              </a:rPr>
              <a:t>  </a:t>
            </a:r>
            <a:endParaRPr lang="en-AU" sz="2400" dirty="0" smtClean="0">
              <a:solidFill>
                <a:srgbClr val="002060"/>
              </a:solidFill>
              <a:latin typeface="Calibri" panose="020F0502020204030204" pitchFamily="34" charset="0"/>
            </a:endParaRPr>
          </a:p>
          <a:p>
            <a:pPr marL="342900" lvl="0" indent="-342900" algn="just">
              <a:buFont typeface="Arial" panose="020B0604020202020204" pitchFamily="34" charset="0"/>
              <a:buChar char="•"/>
            </a:pPr>
            <a:endParaRPr lang="en-AU" sz="2400" dirty="0">
              <a:solidFill>
                <a:srgbClr val="002060"/>
              </a:solidFill>
              <a:latin typeface="Calibri" panose="020F0502020204030204" pitchFamily="34" charset="0"/>
            </a:endParaRPr>
          </a:p>
          <a:p>
            <a:pPr lvl="0" algn="just"/>
            <a:r>
              <a:rPr lang="en-AU" sz="2400" dirty="0">
                <a:solidFill>
                  <a:srgbClr val="002060"/>
                </a:solidFill>
                <a:latin typeface="Calibri" panose="020F0502020204030204" pitchFamily="34" charset="0"/>
              </a:rPr>
              <a:t>O</a:t>
            </a:r>
            <a:r>
              <a:rPr lang="en-AU" sz="2400" dirty="0" smtClean="0">
                <a:solidFill>
                  <a:srgbClr val="002060"/>
                </a:solidFill>
                <a:latin typeface="Calibri" panose="020F0502020204030204" pitchFamily="34" charset="0"/>
              </a:rPr>
              <a:t>ften patients dying in hospital are too unwell themselves to be involved in end of life discussions with caregivers becoming surrogate decision makers</a:t>
            </a:r>
            <a:r>
              <a:rPr lang="en-AU" sz="2400" baseline="30000" dirty="0" smtClean="0">
                <a:solidFill>
                  <a:srgbClr val="002060"/>
                </a:solidFill>
                <a:latin typeface="Calibri" panose="020F0502020204030204" pitchFamily="34" charset="0"/>
              </a:rPr>
              <a:t>1</a:t>
            </a:r>
            <a:r>
              <a:rPr lang="en-AU" sz="2400" dirty="0" smtClean="0">
                <a:solidFill>
                  <a:srgbClr val="002060"/>
                </a:solidFill>
                <a:latin typeface="Calibri" panose="020F0502020204030204" pitchFamily="34" charset="0"/>
              </a:rPr>
              <a:t>. Therefore, it </a:t>
            </a:r>
            <a:r>
              <a:rPr lang="en-AU" sz="2400" dirty="0">
                <a:solidFill>
                  <a:srgbClr val="002060"/>
                </a:solidFill>
                <a:latin typeface="Calibri" panose="020F0502020204030204" pitchFamily="34" charset="0"/>
              </a:rPr>
              <a:t>is essential to </a:t>
            </a:r>
            <a:r>
              <a:rPr lang="en-AU" sz="2400" dirty="0" smtClean="0">
                <a:solidFill>
                  <a:srgbClr val="002060"/>
                </a:solidFill>
                <a:latin typeface="Calibri" panose="020F0502020204030204" pitchFamily="34" charset="0"/>
              </a:rPr>
              <a:t>listen to the </a:t>
            </a:r>
            <a:r>
              <a:rPr lang="en-AU" sz="2400" dirty="0">
                <a:solidFill>
                  <a:srgbClr val="002060"/>
                </a:solidFill>
                <a:latin typeface="Calibri" panose="020F0502020204030204" pitchFamily="34" charset="0"/>
              </a:rPr>
              <a:t>voices of caregivers describing their experiences of hospital based end of life care to truly </a:t>
            </a:r>
            <a:r>
              <a:rPr lang="en-AU" sz="2400" dirty="0" smtClean="0">
                <a:solidFill>
                  <a:srgbClr val="002060"/>
                </a:solidFill>
                <a:latin typeface="Calibri" panose="020F0502020204030204" pitchFamily="34" charset="0"/>
              </a:rPr>
              <a:t>assess service delivery. </a:t>
            </a:r>
            <a:r>
              <a:rPr lang="en-AU" sz="2400" dirty="0">
                <a:solidFill>
                  <a:srgbClr val="002060"/>
                </a:solidFill>
                <a:latin typeface="Calibri" panose="020F0502020204030204" pitchFamily="34" charset="0"/>
              </a:rPr>
              <a:t>However, </a:t>
            </a:r>
            <a:r>
              <a:rPr lang="en-AU" sz="2400" dirty="0" smtClean="0">
                <a:solidFill>
                  <a:srgbClr val="002060"/>
                </a:solidFill>
                <a:latin typeface="Calibri" panose="020F0502020204030204" pitchFamily="34" charset="0"/>
              </a:rPr>
              <a:t>engaging bereaved caregivers in research </a:t>
            </a:r>
            <a:r>
              <a:rPr lang="en-AU" sz="2400" dirty="0">
                <a:solidFill>
                  <a:srgbClr val="002060"/>
                </a:solidFill>
                <a:latin typeface="Calibri" panose="020F0502020204030204" pitchFamily="34" charset="0"/>
              </a:rPr>
              <a:t>presents philosophical and ethical challenges.</a:t>
            </a:r>
          </a:p>
          <a:p>
            <a:pPr lvl="0"/>
            <a:r>
              <a:rPr lang="en-AU" sz="2400" b="1" dirty="0"/>
              <a:t>  </a:t>
            </a:r>
            <a:endParaRPr lang="en-AU" sz="2400" dirty="0"/>
          </a:p>
          <a:p>
            <a:pPr algn="just">
              <a:defRPr/>
            </a:pPr>
            <a:endParaRPr lang="en-AU" sz="1200" dirty="0" smtClean="0">
              <a:solidFill>
                <a:srgbClr val="000066"/>
              </a:solidFill>
              <a:latin typeface="Calibri" panose="020F0502020204030204" pitchFamily="34" charset="0"/>
              <a:cs typeface="Times New Roman" panose="02020603050405020304" pitchFamily="18" charset="0"/>
            </a:endParaRPr>
          </a:p>
        </p:txBody>
      </p:sp>
      <p:sp>
        <p:nvSpPr>
          <p:cNvPr id="40" name="TextBox 30"/>
          <p:cNvSpPr txBox="1">
            <a:spLocks noChangeArrowheads="1"/>
          </p:cNvSpPr>
          <p:nvPr/>
        </p:nvSpPr>
        <p:spPr bwMode="auto">
          <a:xfrm>
            <a:off x="981062" y="14589314"/>
            <a:ext cx="10571422" cy="515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200">
                <a:solidFill>
                  <a:schemeClr val="tx1"/>
                </a:solidFill>
                <a:latin typeface="Arial" panose="020B0604020202020204" pitchFamily="34" charset="0"/>
              </a:defRPr>
            </a:lvl1pPr>
            <a:lvl2pPr marL="742950" indent="-285750" eaLnBrk="0" hangingPunct="0">
              <a:defRPr sz="8200">
                <a:solidFill>
                  <a:schemeClr val="tx1"/>
                </a:solidFill>
                <a:latin typeface="Arial" panose="020B0604020202020204" pitchFamily="34" charset="0"/>
              </a:defRPr>
            </a:lvl2pPr>
            <a:lvl3pPr marL="1143000" indent="-228600" eaLnBrk="0" hangingPunct="0">
              <a:defRPr sz="8200">
                <a:solidFill>
                  <a:schemeClr val="tx1"/>
                </a:solidFill>
                <a:latin typeface="Arial" panose="020B0604020202020204" pitchFamily="34" charset="0"/>
              </a:defRPr>
            </a:lvl3pPr>
            <a:lvl4pPr marL="1600200" indent="-228600" eaLnBrk="0" hangingPunct="0">
              <a:defRPr sz="8200">
                <a:solidFill>
                  <a:schemeClr val="tx1"/>
                </a:solidFill>
                <a:latin typeface="Arial" panose="020B0604020202020204" pitchFamily="34" charset="0"/>
              </a:defRPr>
            </a:lvl4pPr>
            <a:lvl5pPr marL="2057400" indent="-228600" eaLnBrk="0" hangingPunct="0">
              <a:defRPr sz="8200">
                <a:solidFill>
                  <a:schemeClr val="tx1"/>
                </a:solidFill>
                <a:latin typeface="Arial" panose="020B0604020202020204" pitchFamily="34" charset="0"/>
              </a:defRPr>
            </a:lvl5pPr>
            <a:lvl6pPr marL="2514600" indent="-228600" eaLnBrk="0" fontAlgn="base" hangingPunct="0">
              <a:spcBef>
                <a:spcPct val="0"/>
              </a:spcBef>
              <a:spcAft>
                <a:spcPct val="0"/>
              </a:spcAft>
              <a:defRPr sz="8200">
                <a:solidFill>
                  <a:schemeClr val="tx1"/>
                </a:solidFill>
                <a:latin typeface="Arial" panose="020B0604020202020204" pitchFamily="34" charset="0"/>
              </a:defRPr>
            </a:lvl6pPr>
            <a:lvl7pPr marL="2971800" indent="-228600" eaLnBrk="0" fontAlgn="base" hangingPunct="0">
              <a:spcBef>
                <a:spcPct val="0"/>
              </a:spcBef>
              <a:spcAft>
                <a:spcPct val="0"/>
              </a:spcAft>
              <a:defRPr sz="8200">
                <a:solidFill>
                  <a:schemeClr val="tx1"/>
                </a:solidFill>
                <a:latin typeface="Arial" panose="020B0604020202020204" pitchFamily="34" charset="0"/>
              </a:defRPr>
            </a:lvl7pPr>
            <a:lvl8pPr marL="3429000" indent="-228600" eaLnBrk="0" fontAlgn="base" hangingPunct="0">
              <a:spcBef>
                <a:spcPct val="0"/>
              </a:spcBef>
              <a:spcAft>
                <a:spcPct val="0"/>
              </a:spcAft>
              <a:defRPr sz="8200">
                <a:solidFill>
                  <a:schemeClr val="tx1"/>
                </a:solidFill>
                <a:latin typeface="Arial" panose="020B0604020202020204" pitchFamily="34" charset="0"/>
              </a:defRPr>
            </a:lvl8pPr>
            <a:lvl9pPr marL="3886200" indent="-228600" eaLnBrk="0" fontAlgn="base" hangingPunct="0">
              <a:spcBef>
                <a:spcPct val="0"/>
              </a:spcBef>
              <a:spcAft>
                <a:spcPct val="0"/>
              </a:spcAft>
              <a:defRPr sz="8200">
                <a:solidFill>
                  <a:schemeClr val="tx1"/>
                </a:solidFill>
                <a:latin typeface="Arial" panose="020B0604020202020204" pitchFamily="34" charset="0"/>
              </a:defRPr>
            </a:lvl9pPr>
          </a:lstStyle>
          <a:p>
            <a:pPr algn="just">
              <a:defRPr/>
            </a:pPr>
            <a:r>
              <a:rPr lang="en-AU" sz="3600" b="1" dirty="0">
                <a:solidFill>
                  <a:srgbClr val="92D050"/>
                </a:solidFill>
                <a:latin typeface="Calibri" panose="020F0502020204030204" pitchFamily="34" charset="0"/>
                <a:cs typeface="Times New Roman" panose="02020603050405020304" pitchFamily="18" charset="0"/>
              </a:rPr>
              <a:t>AIMS</a:t>
            </a:r>
            <a:endParaRPr lang="en-AU" sz="2800" b="1" dirty="0">
              <a:solidFill>
                <a:srgbClr val="92D050"/>
              </a:solidFill>
              <a:latin typeface="Calibri" panose="020F0502020204030204" pitchFamily="34" charset="0"/>
              <a:cs typeface="Times New Roman" panose="02020603050405020304" pitchFamily="18" charset="0"/>
            </a:endParaRPr>
          </a:p>
          <a:p>
            <a:pPr algn="just">
              <a:spcBef>
                <a:spcPts val="600"/>
              </a:spcBef>
              <a:defRPr/>
            </a:pPr>
            <a:r>
              <a:rPr lang="en-AU" sz="2400" dirty="0">
                <a:solidFill>
                  <a:srgbClr val="000066"/>
                </a:solidFill>
                <a:latin typeface="Calibri" panose="020F0502020204030204" pitchFamily="34" charset="0"/>
                <a:cs typeface="Times New Roman" panose="02020603050405020304" pitchFamily="18" charset="0"/>
              </a:rPr>
              <a:t>To outline the epistemological, methodological and ethical challenges </a:t>
            </a:r>
            <a:r>
              <a:rPr lang="en-AU" sz="2400" dirty="0" smtClean="0">
                <a:solidFill>
                  <a:srgbClr val="000066"/>
                </a:solidFill>
                <a:latin typeface="Calibri" panose="020F0502020204030204" pitchFamily="34" charset="0"/>
                <a:cs typeface="Times New Roman" panose="02020603050405020304" pitchFamily="18" charset="0"/>
              </a:rPr>
              <a:t>arising from two end of life care </a:t>
            </a:r>
            <a:r>
              <a:rPr lang="en-AU" sz="2400" dirty="0">
                <a:solidFill>
                  <a:srgbClr val="000066"/>
                </a:solidFill>
                <a:latin typeface="Calibri" panose="020F0502020204030204" pitchFamily="34" charset="0"/>
                <a:cs typeface="Times New Roman" panose="02020603050405020304" pitchFamily="18" charset="0"/>
              </a:rPr>
              <a:t>research projects </a:t>
            </a:r>
            <a:r>
              <a:rPr lang="en-AU" sz="2400" dirty="0" smtClean="0">
                <a:solidFill>
                  <a:srgbClr val="000066"/>
                </a:solidFill>
                <a:latin typeface="Calibri" panose="020F0502020204030204" pitchFamily="34" charset="0"/>
                <a:cs typeface="Times New Roman" panose="02020603050405020304" pitchFamily="18" charset="0"/>
              </a:rPr>
              <a:t>at </a:t>
            </a:r>
            <a:r>
              <a:rPr lang="en-AU" sz="2400" dirty="0">
                <a:solidFill>
                  <a:srgbClr val="000066"/>
                </a:solidFill>
                <a:latin typeface="Calibri" panose="020F0502020204030204" pitchFamily="34" charset="0"/>
                <a:cs typeface="Times New Roman" panose="02020603050405020304" pitchFamily="18" charset="0"/>
              </a:rPr>
              <a:t>Monash Health and to provide </a:t>
            </a:r>
            <a:r>
              <a:rPr lang="en-AU" sz="2400" dirty="0" smtClean="0">
                <a:solidFill>
                  <a:srgbClr val="000066"/>
                </a:solidFill>
                <a:latin typeface="Calibri" panose="020F0502020204030204" pitchFamily="34" charset="0"/>
                <a:cs typeface="Times New Roman" panose="02020603050405020304" pitchFamily="18" charset="0"/>
              </a:rPr>
              <a:t>recommendations for researchers </a:t>
            </a:r>
            <a:r>
              <a:rPr lang="en-AU" sz="2400" dirty="0">
                <a:solidFill>
                  <a:srgbClr val="000066"/>
                </a:solidFill>
                <a:latin typeface="Calibri" panose="020F0502020204030204" pitchFamily="34" charset="0"/>
                <a:cs typeface="Times New Roman" panose="02020603050405020304" pitchFamily="18" charset="0"/>
              </a:rPr>
              <a:t>interested in this </a:t>
            </a:r>
            <a:r>
              <a:rPr lang="en-AU" sz="2400" dirty="0" smtClean="0">
                <a:solidFill>
                  <a:srgbClr val="000066"/>
                </a:solidFill>
                <a:latin typeface="Calibri" panose="020F0502020204030204" pitchFamily="34" charset="0"/>
                <a:cs typeface="Times New Roman" panose="02020603050405020304" pitchFamily="18" charset="0"/>
              </a:rPr>
              <a:t>topic. </a:t>
            </a:r>
            <a:endParaRPr lang="en-AU" sz="2400" dirty="0">
              <a:solidFill>
                <a:srgbClr val="000066"/>
              </a:solidFill>
            </a:endParaRPr>
          </a:p>
          <a:p>
            <a:pPr algn="just">
              <a:defRPr/>
            </a:pPr>
            <a:r>
              <a:rPr lang="en-AU" sz="2400" dirty="0">
                <a:solidFill>
                  <a:srgbClr val="000066"/>
                </a:solidFill>
                <a:latin typeface="Calibri" panose="020F0502020204030204" pitchFamily="34" charset="0"/>
                <a:cs typeface="Calibri" panose="020F0502020204030204" pitchFamily="34" charset="0"/>
              </a:rPr>
              <a:t>Both studies </a:t>
            </a:r>
            <a:r>
              <a:rPr lang="en-AU" sz="2400" dirty="0" smtClean="0">
                <a:solidFill>
                  <a:srgbClr val="000066"/>
                </a:solidFill>
                <a:latin typeface="Calibri" panose="020F0502020204030204" pitchFamily="34" charset="0"/>
                <a:cs typeface="Calibri" panose="020F0502020204030204" pitchFamily="34" charset="0"/>
              </a:rPr>
              <a:t>explore </a:t>
            </a:r>
            <a:r>
              <a:rPr lang="en-AU" sz="2400" dirty="0">
                <a:solidFill>
                  <a:srgbClr val="000066"/>
                </a:solidFill>
                <a:latin typeface="Calibri" panose="020F0502020204030204" pitchFamily="34" charset="0"/>
                <a:cs typeface="Calibri" panose="020F0502020204030204" pitchFamily="34" charset="0"/>
              </a:rPr>
              <a:t>end of life care from the perspectives of bereaved caregivers of patients who had died during an admission under the general medical units at Monash Medical Centre Clayton. </a:t>
            </a:r>
            <a:endParaRPr lang="en-AU" sz="2400" dirty="0" smtClean="0">
              <a:solidFill>
                <a:srgbClr val="000066"/>
              </a:solidFill>
              <a:latin typeface="Calibri" panose="020F0502020204030204" pitchFamily="34" charset="0"/>
              <a:cs typeface="Calibri" panose="020F0502020204030204" pitchFamily="34" charset="0"/>
            </a:endParaRPr>
          </a:p>
          <a:p>
            <a:pPr algn="just">
              <a:defRPr/>
            </a:pPr>
            <a:r>
              <a:rPr lang="en-AU" sz="2400" dirty="0" smtClean="0">
                <a:solidFill>
                  <a:srgbClr val="000066"/>
                </a:solidFill>
                <a:latin typeface="Calibri" panose="020F0502020204030204" pitchFamily="34" charset="0"/>
                <a:cs typeface="Calibri" panose="020F0502020204030204" pitchFamily="34" charset="0"/>
              </a:rPr>
              <a:t>Study </a:t>
            </a:r>
            <a:r>
              <a:rPr lang="en-AU" sz="2400" dirty="0">
                <a:solidFill>
                  <a:srgbClr val="000066"/>
                </a:solidFill>
                <a:latin typeface="Calibri" panose="020F0502020204030204" pitchFamily="34" charset="0"/>
                <a:cs typeface="Calibri" panose="020F0502020204030204" pitchFamily="34" charset="0"/>
              </a:rPr>
              <a:t>1 focuses on the needs of patients with dementia and their </a:t>
            </a:r>
            <a:r>
              <a:rPr lang="en-AU" sz="2400" dirty="0" smtClean="0">
                <a:solidFill>
                  <a:srgbClr val="000066"/>
                </a:solidFill>
                <a:latin typeface="Calibri" panose="020F0502020204030204" pitchFamily="34" charset="0"/>
                <a:cs typeface="Calibri" panose="020F0502020204030204" pitchFamily="34" charset="0"/>
              </a:rPr>
              <a:t>caregivers, incorporating </a:t>
            </a:r>
            <a:r>
              <a:rPr lang="en-AU" sz="2400" dirty="0">
                <a:solidFill>
                  <a:srgbClr val="000066"/>
                </a:solidFill>
                <a:latin typeface="Calibri" panose="020F0502020204030204" pitchFamily="34" charset="0"/>
                <a:cs typeface="Calibri" panose="020F0502020204030204" pitchFamily="34" charset="0"/>
              </a:rPr>
              <a:t>the perspectives of health care professionals to illuminate the various </a:t>
            </a:r>
            <a:r>
              <a:rPr lang="en-AU" sz="2400" dirty="0" smtClean="0">
                <a:solidFill>
                  <a:srgbClr val="000066"/>
                </a:solidFill>
                <a:latin typeface="Calibri" panose="020F0502020204030204" pitchFamily="34" charset="0"/>
                <a:cs typeface="Calibri" panose="020F0502020204030204" pitchFamily="34" charset="0"/>
              </a:rPr>
              <a:t>biopsychosocial systems influencing </a:t>
            </a:r>
            <a:r>
              <a:rPr lang="en-AU" sz="2400" dirty="0">
                <a:solidFill>
                  <a:srgbClr val="000066"/>
                </a:solidFill>
                <a:latin typeface="Calibri" panose="020F0502020204030204" pitchFamily="34" charset="0"/>
                <a:cs typeface="Calibri" panose="020F0502020204030204" pitchFamily="34" charset="0"/>
              </a:rPr>
              <a:t>end of life </a:t>
            </a:r>
            <a:r>
              <a:rPr lang="en-AU" sz="2400" dirty="0" smtClean="0">
                <a:solidFill>
                  <a:srgbClr val="000066"/>
                </a:solidFill>
                <a:latin typeface="Calibri" panose="020F0502020204030204" pitchFamily="34" charset="0"/>
                <a:cs typeface="Calibri" panose="020F0502020204030204" pitchFamily="34" charset="0"/>
              </a:rPr>
              <a:t>care. </a:t>
            </a:r>
          </a:p>
          <a:p>
            <a:pPr algn="just">
              <a:defRPr/>
            </a:pPr>
            <a:r>
              <a:rPr lang="en-AU" sz="2400" dirty="0" smtClean="0">
                <a:solidFill>
                  <a:srgbClr val="000066"/>
                </a:solidFill>
                <a:latin typeface="Calibri" panose="020F0502020204030204" pitchFamily="34" charset="0"/>
                <a:cs typeface="Calibri" panose="020F0502020204030204" pitchFamily="34" charset="0"/>
              </a:rPr>
              <a:t>Study </a:t>
            </a:r>
            <a:r>
              <a:rPr lang="en-AU" sz="2400" dirty="0">
                <a:solidFill>
                  <a:srgbClr val="000066"/>
                </a:solidFill>
                <a:latin typeface="Calibri" panose="020F0502020204030204" pitchFamily="34" charset="0"/>
                <a:cs typeface="Calibri" panose="020F0502020204030204" pitchFamily="34" charset="0"/>
              </a:rPr>
              <a:t>2 </a:t>
            </a:r>
            <a:r>
              <a:rPr lang="en-AU" sz="2400" dirty="0" smtClean="0">
                <a:solidFill>
                  <a:srgbClr val="000066"/>
                </a:solidFill>
                <a:latin typeface="Calibri" panose="020F0502020204030204" pitchFamily="34" charset="0"/>
                <a:cs typeface="Calibri" panose="020F0502020204030204" pitchFamily="34" charset="0"/>
              </a:rPr>
              <a:t>explores the </a:t>
            </a:r>
            <a:r>
              <a:rPr lang="en-AU" sz="2400" dirty="0">
                <a:solidFill>
                  <a:srgbClr val="000066"/>
                </a:solidFill>
                <a:latin typeface="Calibri" panose="020F0502020204030204" pitchFamily="34" charset="0"/>
                <a:cs typeface="Calibri" panose="020F0502020204030204" pitchFamily="34" charset="0"/>
              </a:rPr>
              <a:t>experiences of bereaved caregivers of patients who </a:t>
            </a:r>
            <a:r>
              <a:rPr lang="en-AU" sz="2400" dirty="0" smtClean="0">
                <a:solidFill>
                  <a:srgbClr val="000066"/>
                </a:solidFill>
                <a:latin typeface="Calibri" panose="020F0502020204030204" pitchFamily="34" charset="0"/>
                <a:cs typeface="Calibri" panose="020F0502020204030204" pitchFamily="34" charset="0"/>
              </a:rPr>
              <a:t>have </a:t>
            </a:r>
            <a:r>
              <a:rPr lang="en-AU" sz="2400" dirty="0">
                <a:solidFill>
                  <a:srgbClr val="000066"/>
                </a:solidFill>
                <a:latin typeface="Calibri" panose="020F0502020204030204" pitchFamily="34" charset="0"/>
                <a:cs typeface="Calibri" panose="020F0502020204030204" pitchFamily="34" charset="0"/>
              </a:rPr>
              <a:t>died in hospital from a range of illnesses and </a:t>
            </a:r>
            <a:r>
              <a:rPr lang="en-AU" sz="2400" dirty="0" smtClean="0">
                <a:solidFill>
                  <a:srgbClr val="000066"/>
                </a:solidFill>
                <a:latin typeface="Calibri" panose="020F0502020204030204" pitchFamily="34" charset="0"/>
                <a:cs typeface="Calibri" panose="020F0502020204030204" pitchFamily="34" charset="0"/>
              </a:rPr>
              <a:t>conditions, including malignant and non-malignant diagnoses. </a:t>
            </a:r>
            <a:endParaRPr lang="en-AU" sz="2400" dirty="0">
              <a:solidFill>
                <a:srgbClr val="000066"/>
              </a:solidFill>
              <a:latin typeface="Calibri" panose="020F0502020204030204" pitchFamily="34" charset="0"/>
              <a:cs typeface="Calibri" panose="020F0502020204030204" pitchFamily="34" charset="0"/>
            </a:endParaRPr>
          </a:p>
        </p:txBody>
      </p:sp>
      <p:graphicFrame>
        <p:nvGraphicFramePr>
          <p:cNvPr id="51" name="Table 50"/>
          <p:cNvGraphicFramePr>
            <a:graphicFrameLocks noGrp="1"/>
          </p:cNvGraphicFramePr>
          <p:nvPr>
            <p:extLst>
              <p:ext uri="{D42A27DB-BD31-4B8C-83A1-F6EECF244321}">
                <p14:modId xmlns:p14="http://schemas.microsoft.com/office/powerpoint/2010/main" val="3968241925"/>
              </p:ext>
            </p:extLst>
          </p:nvPr>
        </p:nvGraphicFramePr>
        <p:xfrm>
          <a:off x="1221980" y="29192642"/>
          <a:ext cx="10124169" cy="3889304"/>
        </p:xfrm>
        <a:graphic>
          <a:graphicData uri="http://schemas.openxmlformats.org/drawingml/2006/table">
            <a:tbl>
              <a:tblPr firstRow="1" bandRow="1">
                <a:tableStyleId>{5C22544A-7EE6-4342-B048-85BDC9FD1C3A}</a:tableStyleId>
              </a:tblPr>
              <a:tblGrid>
                <a:gridCol w="4393616"/>
                <a:gridCol w="5730553"/>
              </a:tblGrid>
              <a:tr h="267157">
                <a:tc>
                  <a:txBody>
                    <a:bodyPr/>
                    <a:lstStyle/>
                    <a:p>
                      <a:pPr algn="ctr"/>
                      <a:r>
                        <a:rPr lang="en-AU" sz="2000" dirty="0" smtClean="0">
                          <a:solidFill>
                            <a:srgbClr val="000066"/>
                          </a:solidFill>
                          <a:latin typeface="Calibri" panose="020F0502020204030204" pitchFamily="34" charset="0"/>
                        </a:rPr>
                        <a:t>Inclusion Criteria</a:t>
                      </a:r>
                      <a:endParaRPr lang="en-AU" sz="2000" dirty="0">
                        <a:solidFill>
                          <a:srgbClr val="000066"/>
                        </a:solidFill>
                        <a:latin typeface="Calibri" panose="020F0502020204030204" pitchFamily="34" charset="0"/>
                      </a:endParaRPr>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rgbClr val="E5F8FF"/>
                    </a:solidFill>
                  </a:tcPr>
                </a:tc>
                <a:tc>
                  <a:txBody>
                    <a:bodyPr/>
                    <a:lstStyle/>
                    <a:p>
                      <a:pPr algn="ctr"/>
                      <a:r>
                        <a:rPr lang="en-AU" sz="2000" dirty="0" smtClean="0">
                          <a:solidFill>
                            <a:srgbClr val="000066"/>
                          </a:solidFill>
                          <a:latin typeface="Calibri" panose="020F0502020204030204" pitchFamily="34" charset="0"/>
                        </a:rPr>
                        <a:t>Exclusion Criteria </a:t>
                      </a:r>
                      <a:endParaRPr lang="en-AU" sz="2000" dirty="0">
                        <a:solidFill>
                          <a:srgbClr val="000066"/>
                        </a:solidFill>
                        <a:latin typeface="Calibri" panose="020F0502020204030204" pitchFamily="34" charset="0"/>
                      </a:endParaRPr>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rgbClr val="E5F8FF"/>
                    </a:solidFill>
                  </a:tcPr>
                </a:tc>
              </a:tr>
              <a:tr h="3493064">
                <a:tc>
                  <a:txBody>
                    <a:bodyPr/>
                    <a:lstStyle/>
                    <a:p>
                      <a:pPr marL="285750" lvl="0" indent="-285750">
                        <a:buFont typeface="Arial" panose="020B0604020202020204" pitchFamily="34" charset="0"/>
                        <a:buChar char="•"/>
                      </a:pPr>
                      <a:r>
                        <a:rPr lang="en-AU" sz="2000" kern="1200" dirty="0" smtClean="0">
                          <a:solidFill>
                            <a:srgbClr val="000066"/>
                          </a:solidFill>
                          <a:effectLst/>
                          <a:latin typeface="Calibri" panose="020F0502020204030204" pitchFamily="34" charset="0"/>
                          <a:ea typeface="+mn-ea"/>
                          <a:cs typeface="+mn-cs"/>
                        </a:rPr>
                        <a:t>Caregivers aged over 18. </a:t>
                      </a:r>
                    </a:p>
                    <a:p>
                      <a:pPr marL="285750" lvl="0" indent="-285750">
                        <a:buFont typeface="Arial" panose="020B0604020202020204" pitchFamily="34" charset="0"/>
                        <a:buChar char="•"/>
                      </a:pPr>
                      <a:r>
                        <a:rPr lang="en-AU" sz="2000" kern="1200" dirty="0" smtClean="0">
                          <a:solidFill>
                            <a:srgbClr val="000066"/>
                          </a:solidFill>
                          <a:effectLst/>
                          <a:latin typeface="Calibri" panose="020F0502020204030204" pitchFamily="34" charset="0"/>
                          <a:ea typeface="+mn-ea"/>
                          <a:cs typeface="+mn-cs"/>
                        </a:rPr>
                        <a:t>Caregivers of general medicine patients who died in </a:t>
                      </a:r>
                      <a:r>
                        <a:rPr lang="en-AU" sz="2000" kern="1200" baseline="0" dirty="0" smtClean="0">
                          <a:solidFill>
                            <a:srgbClr val="000066"/>
                          </a:solidFill>
                          <a:effectLst/>
                          <a:latin typeface="Calibri" panose="020F0502020204030204" pitchFamily="34" charset="0"/>
                          <a:ea typeface="+mn-ea"/>
                          <a:cs typeface="+mn-cs"/>
                        </a:rPr>
                        <a:t>Monash Medical Centre Clayton.</a:t>
                      </a:r>
                      <a:endParaRPr lang="en-AU" sz="2000" kern="1200" dirty="0" smtClean="0">
                        <a:solidFill>
                          <a:srgbClr val="000066"/>
                        </a:solidFill>
                        <a:effectLst/>
                        <a:latin typeface="Calibri" panose="020F050202020403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kern="1200" dirty="0" smtClean="0">
                          <a:solidFill>
                            <a:srgbClr val="000066"/>
                          </a:solidFill>
                          <a:effectLst/>
                          <a:latin typeface="Calibri" panose="020F0502020204030204" pitchFamily="34" charset="0"/>
                          <a:ea typeface="+mn-ea"/>
                          <a:cs typeface="+mn-cs"/>
                        </a:rPr>
                        <a:t>Patients had an identifiable period of end of life care.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kern="1200" dirty="0" smtClean="0">
                          <a:solidFill>
                            <a:srgbClr val="000066"/>
                          </a:solidFill>
                          <a:effectLst/>
                          <a:latin typeface="Calibri" panose="020F0502020204030204" pitchFamily="34" charset="0"/>
                          <a:ea typeface="+mn-ea"/>
                          <a:cs typeface="+mn-cs"/>
                        </a:rPr>
                        <a:t>A formal diagnosis of dementia or cognitive impairment (Study 1 only).</a:t>
                      </a:r>
                      <a:endParaRPr lang="en-AU" sz="2000" dirty="0">
                        <a:solidFill>
                          <a:srgbClr val="000066"/>
                        </a:solidFill>
                        <a:latin typeface="Calibri" panose="020F0502020204030204" pitchFamily="34" charset="0"/>
                      </a:endParaRPr>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rgbClr val="E5F8FF"/>
                    </a:solidFill>
                  </a:tcPr>
                </a:tc>
                <a:tc>
                  <a:txBody>
                    <a:bodyPr/>
                    <a:lstStyle/>
                    <a:p>
                      <a:pPr marL="361950" lvl="0" indent="-285750">
                        <a:buFont typeface="Arial" panose="020B0604020202020204" pitchFamily="34" charset="0"/>
                        <a:buChar char="•"/>
                      </a:pPr>
                      <a:r>
                        <a:rPr lang="en-AU" sz="2000" kern="1200" dirty="0" smtClean="0">
                          <a:solidFill>
                            <a:srgbClr val="000066"/>
                          </a:solidFill>
                          <a:effectLst/>
                          <a:latin typeface="Calibri" panose="020F0502020204030204" pitchFamily="34" charset="0"/>
                          <a:ea typeface="+mn-ea"/>
                          <a:cs typeface="+mn-cs"/>
                        </a:rPr>
                        <a:t>Sudden or</a:t>
                      </a:r>
                      <a:r>
                        <a:rPr lang="en-AU" sz="2000" kern="1200" baseline="0" dirty="0" smtClean="0">
                          <a:solidFill>
                            <a:srgbClr val="000066"/>
                          </a:solidFill>
                          <a:effectLst/>
                          <a:latin typeface="Calibri" panose="020F0502020204030204" pitchFamily="34" charset="0"/>
                          <a:ea typeface="+mn-ea"/>
                          <a:cs typeface="+mn-cs"/>
                        </a:rPr>
                        <a:t> unexpected deaths. </a:t>
                      </a:r>
                      <a:endParaRPr lang="en-AU" sz="2000" kern="1200" dirty="0" smtClean="0">
                        <a:solidFill>
                          <a:srgbClr val="000066"/>
                        </a:solidFill>
                        <a:effectLst/>
                        <a:latin typeface="Calibri" panose="020F0502020204030204" pitchFamily="34" charset="0"/>
                        <a:ea typeface="+mn-ea"/>
                        <a:cs typeface="+mn-cs"/>
                      </a:endParaRPr>
                    </a:p>
                    <a:p>
                      <a:pPr marL="361950" lvl="0" indent="-285750">
                        <a:buFont typeface="Arial" panose="020B0604020202020204" pitchFamily="34" charset="0"/>
                        <a:buChar char="•"/>
                      </a:pPr>
                      <a:r>
                        <a:rPr lang="en-AU" sz="2000" kern="1200" dirty="0" smtClean="0">
                          <a:solidFill>
                            <a:srgbClr val="000066"/>
                          </a:solidFill>
                          <a:effectLst/>
                          <a:latin typeface="Calibri" panose="020F0502020204030204" pitchFamily="34" charset="0"/>
                          <a:ea typeface="+mn-ea"/>
                          <a:cs typeface="+mn-cs"/>
                        </a:rPr>
                        <a:t>Cases involving suspected or confirmed abuse or domestic violence,</a:t>
                      </a:r>
                      <a:r>
                        <a:rPr lang="en-AU" sz="2000" kern="1200" baseline="0" dirty="0" smtClean="0">
                          <a:solidFill>
                            <a:srgbClr val="000066"/>
                          </a:solidFill>
                          <a:effectLst/>
                          <a:latin typeface="Calibri" panose="020F0502020204030204" pitchFamily="34" charset="0"/>
                          <a:ea typeface="+mn-ea"/>
                          <a:cs typeface="+mn-cs"/>
                        </a:rPr>
                        <a:t> caregiver mental health concerns. </a:t>
                      </a:r>
                      <a:endParaRPr lang="en-AU" sz="2000" kern="1200" dirty="0" smtClean="0">
                        <a:solidFill>
                          <a:srgbClr val="000066"/>
                        </a:solidFill>
                        <a:effectLst/>
                        <a:latin typeface="Calibri" panose="020F0502020204030204" pitchFamily="34" charset="0"/>
                        <a:ea typeface="+mn-ea"/>
                        <a:cs typeface="+mn-cs"/>
                      </a:endParaRPr>
                    </a:p>
                    <a:p>
                      <a:pPr marL="361950" lvl="0" indent="-285750">
                        <a:buFont typeface="Arial" panose="020B0604020202020204" pitchFamily="34" charset="0"/>
                        <a:buChar char="•"/>
                      </a:pPr>
                      <a:r>
                        <a:rPr lang="en-AU" sz="2000" kern="1200" dirty="0" smtClean="0">
                          <a:solidFill>
                            <a:srgbClr val="000066"/>
                          </a:solidFill>
                          <a:effectLst/>
                          <a:latin typeface="Calibri" panose="020F0502020204030204" pitchFamily="34" charset="0"/>
                          <a:ea typeface="+mn-ea"/>
                          <a:cs typeface="+mn-cs"/>
                        </a:rPr>
                        <a:t>Involvement with the Consumer/Complaints Liaison Officer.</a:t>
                      </a:r>
                    </a:p>
                    <a:p>
                      <a:pPr marL="361950" lvl="0" indent="-285750">
                        <a:buFont typeface="Arial" panose="020B0604020202020204" pitchFamily="34" charset="0"/>
                        <a:buChar char="•"/>
                      </a:pPr>
                      <a:r>
                        <a:rPr lang="en-AU" sz="2000" kern="1200" dirty="0" smtClean="0">
                          <a:solidFill>
                            <a:srgbClr val="000066"/>
                          </a:solidFill>
                          <a:effectLst/>
                          <a:latin typeface="Calibri" panose="020F0502020204030204" pitchFamily="34" charset="0"/>
                          <a:ea typeface="+mn-ea"/>
                          <a:cs typeface="+mn-cs"/>
                        </a:rPr>
                        <a:t>Next of Kin being identified as a legally appointed Guardian through the Public Advocate. </a:t>
                      </a:r>
                      <a:endParaRPr lang="en-AU" sz="2000" dirty="0">
                        <a:solidFill>
                          <a:srgbClr val="000066"/>
                        </a:solidFill>
                        <a:latin typeface="Calibri" panose="020F0502020204030204" pitchFamily="34" charset="0"/>
                      </a:endParaRPr>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rgbClr val="E5F8FF"/>
                    </a:solidFill>
                  </a:tcPr>
                </a:tc>
              </a:tr>
            </a:tbl>
          </a:graphicData>
        </a:graphic>
      </p:graphicFrame>
      <p:grpSp>
        <p:nvGrpSpPr>
          <p:cNvPr id="17" name="Group 16"/>
          <p:cNvGrpSpPr/>
          <p:nvPr/>
        </p:nvGrpSpPr>
        <p:grpSpPr>
          <a:xfrm>
            <a:off x="1654028" y="21059847"/>
            <a:ext cx="9379849" cy="7488832"/>
            <a:chOff x="629314" y="25995312"/>
            <a:chExt cx="9379849" cy="7488832"/>
          </a:xfrm>
        </p:grpSpPr>
        <p:sp>
          <p:nvSpPr>
            <p:cNvPr id="13" name="Rounded Rectangle 12"/>
            <p:cNvSpPr/>
            <p:nvPr/>
          </p:nvSpPr>
          <p:spPr bwMode="auto">
            <a:xfrm>
              <a:off x="668259" y="25995312"/>
              <a:ext cx="4397255" cy="360041"/>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4321175" eaLnBrk="1" hangingPunct="1"/>
              <a:r>
                <a:rPr lang="en-AU" sz="2000" b="1" dirty="0">
                  <a:solidFill>
                    <a:srgbClr val="000066"/>
                  </a:solidFill>
                  <a:latin typeface="Calibri" panose="020F0502020204030204" pitchFamily="34" charset="0"/>
                </a:rPr>
                <a:t>Recruitment process</a:t>
              </a:r>
            </a:p>
          </p:txBody>
        </p:sp>
        <p:sp>
          <p:nvSpPr>
            <p:cNvPr id="56" name="Rounded Rectangle 55"/>
            <p:cNvSpPr/>
            <p:nvPr/>
          </p:nvSpPr>
          <p:spPr bwMode="auto">
            <a:xfrm>
              <a:off x="683596" y="26787400"/>
              <a:ext cx="4381918" cy="576064"/>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smtClean="0">
                  <a:solidFill>
                    <a:srgbClr val="000066"/>
                  </a:solidFill>
                  <a:latin typeface="Calibri" panose="020F0502020204030204" pitchFamily="34" charset="0"/>
                </a:rPr>
                <a:t>1. Monthly </a:t>
              </a:r>
              <a:r>
                <a:rPr lang="en-AU" sz="2000" dirty="0">
                  <a:solidFill>
                    <a:srgbClr val="000066"/>
                  </a:solidFill>
                  <a:latin typeface="Calibri" panose="020F0502020204030204" pitchFamily="34" charset="0"/>
                </a:rPr>
                <a:t>death audit to identify deceased patients in general medicine</a:t>
              </a:r>
            </a:p>
          </p:txBody>
        </p:sp>
        <p:sp>
          <p:nvSpPr>
            <p:cNvPr id="58" name="Rounded Rectangle 57"/>
            <p:cNvSpPr/>
            <p:nvPr/>
          </p:nvSpPr>
          <p:spPr bwMode="auto">
            <a:xfrm>
              <a:off x="647700" y="28875632"/>
              <a:ext cx="4417813" cy="648072"/>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smtClean="0">
                  <a:solidFill>
                    <a:srgbClr val="000066"/>
                  </a:solidFill>
                  <a:latin typeface="Calibri" panose="020F0502020204030204" pitchFamily="34" charset="0"/>
                </a:rPr>
                <a:t>3. Six weeks </a:t>
              </a:r>
              <a:r>
                <a:rPr lang="en-AU" sz="2000" dirty="0">
                  <a:solidFill>
                    <a:srgbClr val="000066"/>
                  </a:solidFill>
                  <a:latin typeface="Calibri" panose="020F0502020204030204" pitchFamily="34" charset="0"/>
                </a:rPr>
                <a:t>post </a:t>
              </a:r>
              <a:r>
                <a:rPr lang="en-AU" sz="2000" dirty="0" smtClean="0">
                  <a:solidFill>
                    <a:srgbClr val="000066"/>
                  </a:solidFill>
                  <a:latin typeface="Calibri" panose="020F0502020204030204" pitchFamily="34" charset="0"/>
                </a:rPr>
                <a:t>death: Invitation sent </a:t>
              </a:r>
              <a:r>
                <a:rPr lang="en-AU" sz="2000" dirty="0">
                  <a:solidFill>
                    <a:srgbClr val="000066"/>
                  </a:solidFill>
                  <a:latin typeface="Calibri" panose="020F0502020204030204" pitchFamily="34" charset="0"/>
                </a:rPr>
                <a:t>to </a:t>
              </a:r>
              <a:r>
                <a:rPr lang="en-AU" sz="2000" dirty="0" smtClean="0">
                  <a:solidFill>
                    <a:srgbClr val="000066"/>
                  </a:solidFill>
                  <a:latin typeface="Calibri" panose="020F0502020204030204" pitchFamily="34" charset="0"/>
                </a:rPr>
                <a:t>caregiver </a:t>
              </a:r>
              <a:endParaRPr lang="en-AU" sz="2000" dirty="0">
                <a:solidFill>
                  <a:srgbClr val="000066"/>
                </a:solidFill>
                <a:latin typeface="Calibri" panose="020F0502020204030204" pitchFamily="34" charset="0"/>
              </a:endParaRPr>
            </a:p>
          </p:txBody>
        </p:sp>
        <p:sp>
          <p:nvSpPr>
            <p:cNvPr id="59" name="Rounded Rectangle 58"/>
            <p:cNvSpPr/>
            <p:nvPr/>
          </p:nvSpPr>
          <p:spPr bwMode="auto">
            <a:xfrm>
              <a:off x="629314" y="29955752"/>
              <a:ext cx="4436198" cy="648072"/>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smtClean="0">
                  <a:solidFill>
                    <a:srgbClr val="000066"/>
                  </a:solidFill>
                  <a:latin typeface="Calibri" panose="020F0502020204030204" pitchFamily="34" charset="0"/>
                </a:rPr>
                <a:t>4. Eight weeks </a:t>
              </a:r>
              <a:r>
                <a:rPr lang="en-AU" sz="2000" dirty="0">
                  <a:solidFill>
                    <a:srgbClr val="000066"/>
                  </a:solidFill>
                  <a:latin typeface="Calibri" panose="020F0502020204030204" pitchFamily="34" charset="0"/>
                </a:rPr>
                <a:t>post death: Researcher follows up letter with phone call </a:t>
              </a:r>
            </a:p>
          </p:txBody>
        </p:sp>
        <p:sp>
          <p:nvSpPr>
            <p:cNvPr id="60" name="Rounded Rectangle 59"/>
            <p:cNvSpPr/>
            <p:nvPr/>
          </p:nvSpPr>
          <p:spPr bwMode="auto">
            <a:xfrm>
              <a:off x="629314" y="31035872"/>
              <a:ext cx="4436200" cy="432048"/>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smtClean="0">
                  <a:solidFill>
                    <a:srgbClr val="000066"/>
                  </a:solidFill>
                  <a:latin typeface="Calibri" panose="020F0502020204030204" pitchFamily="34" charset="0"/>
                </a:rPr>
                <a:t>5. Researcher </a:t>
              </a:r>
              <a:r>
                <a:rPr lang="en-AU" sz="2000" dirty="0">
                  <a:solidFill>
                    <a:srgbClr val="000066"/>
                  </a:solidFill>
                  <a:latin typeface="Calibri" panose="020F0502020204030204" pitchFamily="34" charset="0"/>
                </a:rPr>
                <a:t>posts </a:t>
              </a:r>
              <a:r>
                <a:rPr lang="en-AU" sz="2000" dirty="0" smtClean="0">
                  <a:solidFill>
                    <a:srgbClr val="000066"/>
                  </a:solidFill>
                  <a:latin typeface="Calibri" panose="020F0502020204030204" pitchFamily="34" charset="0"/>
                </a:rPr>
                <a:t>information </a:t>
              </a:r>
              <a:r>
                <a:rPr lang="en-AU" sz="2000" dirty="0">
                  <a:solidFill>
                    <a:srgbClr val="000066"/>
                  </a:solidFill>
                  <a:latin typeface="Calibri" panose="020F0502020204030204" pitchFamily="34" charset="0"/>
                </a:rPr>
                <a:t>pack</a:t>
              </a:r>
            </a:p>
          </p:txBody>
        </p:sp>
        <p:sp>
          <p:nvSpPr>
            <p:cNvPr id="61" name="Rounded Rectangle 60"/>
            <p:cNvSpPr/>
            <p:nvPr/>
          </p:nvSpPr>
          <p:spPr bwMode="auto">
            <a:xfrm>
              <a:off x="683596" y="31827960"/>
              <a:ext cx="4381917" cy="683456"/>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smtClean="0">
                  <a:solidFill>
                    <a:srgbClr val="000066"/>
                  </a:solidFill>
                  <a:latin typeface="Calibri" panose="020F0502020204030204" pitchFamily="34" charset="0"/>
                </a:rPr>
                <a:t>6. Researcher contacts </a:t>
              </a:r>
              <a:r>
                <a:rPr lang="en-AU" sz="2000" dirty="0">
                  <a:solidFill>
                    <a:srgbClr val="000066"/>
                  </a:solidFill>
                  <a:latin typeface="Calibri" panose="020F0502020204030204" pitchFamily="34" charset="0"/>
                </a:rPr>
                <a:t>c</a:t>
              </a:r>
              <a:r>
                <a:rPr lang="en-AU" sz="2000" dirty="0" smtClean="0">
                  <a:solidFill>
                    <a:srgbClr val="000066"/>
                  </a:solidFill>
                  <a:latin typeface="Calibri" panose="020F0502020204030204" pitchFamily="34" charset="0"/>
                </a:rPr>
                <a:t>aregiver to arrange interview</a:t>
              </a:r>
              <a:endParaRPr lang="en-AU" sz="2000" dirty="0">
                <a:solidFill>
                  <a:srgbClr val="000066"/>
                </a:solidFill>
                <a:latin typeface="Calibri" panose="020F0502020204030204" pitchFamily="34" charset="0"/>
              </a:endParaRPr>
            </a:p>
          </p:txBody>
        </p:sp>
        <p:sp>
          <p:nvSpPr>
            <p:cNvPr id="62" name="Rounded Rectangle 61"/>
            <p:cNvSpPr/>
            <p:nvPr/>
          </p:nvSpPr>
          <p:spPr bwMode="auto">
            <a:xfrm>
              <a:off x="629314" y="32908080"/>
              <a:ext cx="4436198" cy="576064"/>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a:solidFill>
                    <a:srgbClr val="000066"/>
                  </a:solidFill>
                  <a:latin typeface="Calibri" panose="020F0502020204030204" pitchFamily="34" charset="0"/>
                </a:rPr>
                <a:t>Interview</a:t>
              </a:r>
            </a:p>
          </p:txBody>
        </p:sp>
        <p:sp>
          <p:nvSpPr>
            <p:cNvPr id="14" name="Down Arrow 13"/>
            <p:cNvSpPr/>
            <p:nvPr/>
          </p:nvSpPr>
          <p:spPr bwMode="auto">
            <a:xfrm>
              <a:off x="2520331" y="26427359"/>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64" name="Down Arrow 63"/>
            <p:cNvSpPr/>
            <p:nvPr/>
          </p:nvSpPr>
          <p:spPr bwMode="auto">
            <a:xfrm>
              <a:off x="2592339" y="27435472"/>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65" name="Down Arrow 64"/>
            <p:cNvSpPr/>
            <p:nvPr/>
          </p:nvSpPr>
          <p:spPr bwMode="auto">
            <a:xfrm>
              <a:off x="2572203" y="28515592"/>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66" name="Rounded Rectangle 65"/>
            <p:cNvSpPr/>
            <p:nvPr/>
          </p:nvSpPr>
          <p:spPr bwMode="auto">
            <a:xfrm>
              <a:off x="648123" y="27795512"/>
              <a:ext cx="4383225" cy="683455"/>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smtClean="0">
                  <a:solidFill>
                    <a:srgbClr val="000066"/>
                  </a:solidFill>
                  <a:latin typeface="Calibri" panose="020F0502020204030204" pitchFamily="34" charset="0"/>
                </a:rPr>
                <a:t>2. Patient file </a:t>
              </a:r>
              <a:r>
                <a:rPr lang="en-AU" sz="2000" dirty="0">
                  <a:solidFill>
                    <a:srgbClr val="000066"/>
                  </a:solidFill>
                  <a:latin typeface="Calibri" panose="020F0502020204030204" pitchFamily="34" charset="0"/>
                </a:rPr>
                <a:t>screened for </a:t>
              </a:r>
            </a:p>
            <a:p>
              <a:pPr lvl="0" algn="ctr"/>
              <a:r>
                <a:rPr lang="en-AU" sz="2000" dirty="0">
                  <a:solidFill>
                    <a:srgbClr val="000066"/>
                  </a:solidFill>
                  <a:latin typeface="Calibri" panose="020F0502020204030204" pitchFamily="34" charset="0"/>
                </a:rPr>
                <a:t>inclusion/exclusion </a:t>
              </a:r>
              <a:r>
                <a:rPr lang="en-AU" sz="2000" dirty="0" smtClean="0">
                  <a:solidFill>
                    <a:srgbClr val="000066"/>
                  </a:solidFill>
                  <a:latin typeface="Calibri" panose="020F0502020204030204" pitchFamily="34" charset="0"/>
                </a:rPr>
                <a:t>criteria (see below) </a:t>
              </a:r>
              <a:endParaRPr lang="en-AU" sz="2000" dirty="0">
                <a:solidFill>
                  <a:srgbClr val="000066"/>
                </a:solidFill>
                <a:latin typeface="Calibri" panose="020F0502020204030204" pitchFamily="34" charset="0"/>
              </a:endParaRPr>
            </a:p>
          </p:txBody>
        </p:sp>
        <p:sp>
          <p:nvSpPr>
            <p:cNvPr id="67" name="Down Arrow 66"/>
            <p:cNvSpPr/>
            <p:nvPr/>
          </p:nvSpPr>
          <p:spPr bwMode="auto">
            <a:xfrm>
              <a:off x="2592339" y="29595712"/>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68" name="Down Arrow 67"/>
            <p:cNvSpPr/>
            <p:nvPr/>
          </p:nvSpPr>
          <p:spPr bwMode="auto">
            <a:xfrm>
              <a:off x="2592339" y="30675832"/>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69" name="Down Arrow 68"/>
            <p:cNvSpPr/>
            <p:nvPr/>
          </p:nvSpPr>
          <p:spPr bwMode="auto">
            <a:xfrm>
              <a:off x="2592339" y="31539928"/>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71" name="Down Arrow 70"/>
            <p:cNvSpPr/>
            <p:nvPr/>
          </p:nvSpPr>
          <p:spPr bwMode="auto">
            <a:xfrm>
              <a:off x="2592339" y="32620048"/>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72" name="Rounded Rectangle 71"/>
            <p:cNvSpPr/>
            <p:nvPr/>
          </p:nvSpPr>
          <p:spPr bwMode="auto">
            <a:xfrm>
              <a:off x="6202516" y="25995312"/>
              <a:ext cx="3766390" cy="360041"/>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b="1" dirty="0">
                  <a:solidFill>
                    <a:srgbClr val="000066"/>
                  </a:solidFill>
                  <a:latin typeface="Calibri" panose="020F0502020204030204" pitchFamily="34" charset="0"/>
                </a:rPr>
                <a:t>Withdrawal process</a:t>
              </a:r>
            </a:p>
          </p:txBody>
        </p:sp>
        <p:sp>
          <p:nvSpPr>
            <p:cNvPr id="73" name="Rounded Rectangle 72"/>
            <p:cNvSpPr/>
            <p:nvPr/>
          </p:nvSpPr>
          <p:spPr bwMode="auto">
            <a:xfrm>
              <a:off x="6132563" y="27795512"/>
              <a:ext cx="3766390" cy="683454"/>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a:solidFill>
                    <a:srgbClr val="000066"/>
                  </a:solidFill>
                  <a:latin typeface="Calibri" panose="020F0502020204030204" pitchFamily="34" charset="0"/>
                </a:rPr>
                <a:t>Concerns identified - exclusion</a:t>
              </a:r>
            </a:p>
          </p:txBody>
        </p:sp>
        <p:sp>
          <p:nvSpPr>
            <p:cNvPr id="74" name="Rounded Rectangle 73"/>
            <p:cNvSpPr/>
            <p:nvPr/>
          </p:nvSpPr>
          <p:spPr bwMode="auto">
            <a:xfrm>
              <a:off x="6202516" y="29955753"/>
              <a:ext cx="3766389" cy="648072"/>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a:solidFill>
                    <a:srgbClr val="000066"/>
                  </a:solidFill>
                  <a:latin typeface="Calibri" panose="020F0502020204030204" pitchFamily="34" charset="0"/>
                </a:rPr>
                <a:t>Caregiver declines participation</a:t>
              </a:r>
            </a:p>
          </p:txBody>
        </p:sp>
        <p:sp>
          <p:nvSpPr>
            <p:cNvPr id="75" name="Rounded Rectangle 74"/>
            <p:cNvSpPr/>
            <p:nvPr/>
          </p:nvSpPr>
          <p:spPr bwMode="auto">
            <a:xfrm>
              <a:off x="6242775" y="31044894"/>
              <a:ext cx="3766388" cy="423025"/>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a:solidFill>
                    <a:srgbClr val="000066"/>
                  </a:solidFill>
                  <a:latin typeface="Calibri" panose="020F0502020204030204" pitchFamily="34" charset="0"/>
                </a:rPr>
                <a:t>Caregiver declines participation</a:t>
              </a:r>
            </a:p>
          </p:txBody>
        </p:sp>
        <p:sp>
          <p:nvSpPr>
            <p:cNvPr id="76" name="Rounded Rectangle 75"/>
            <p:cNvSpPr/>
            <p:nvPr/>
          </p:nvSpPr>
          <p:spPr bwMode="auto">
            <a:xfrm>
              <a:off x="6202516" y="31827960"/>
              <a:ext cx="3766390" cy="683455"/>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smtClean="0">
                  <a:solidFill>
                    <a:srgbClr val="000066"/>
                  </a:solidFill>
                  <a:latin typeface="Calibri" panose="020F0502020204030204" pitchFamily="34" charset="0"/>
                </a:rPr>
                <a:t>Caregiver </a:t>
              </a:r>
              <a:r>
                <a:rPr lang="en-AU" sz="2000" dirty="0">
                  <a:solidFill>
                    <a:srgbClr val="000066"/>
                  </a:solidFill>
                  <a:latin typeface="Calibri" panose="020F0502020204030204" pitchFamily="34" charset="0"/>
                </a:rPr>
                <a:t>declines interview</a:t>
              </a:r>
            </a:p>
          </p:txBody>
        </p:sp>
        <p:sp>
          <p:nvSpPr>
            <p:cNvPr id="77" name="Rounded Rectangle 76"/>
            <p:cNvSpPr/>
            <p:nvPr/>
          </p:nvSpPr>
          <p:spPr bwMode="auto">
            <a:xfrm>
              <a:off x="6202516" y="28875632"/>
              <a:ext cx="3766390" cy="581113"/>
            </a:xfrm>
            <a:prstGeom prst="round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AU" sz="2000" dirty="0">
                  <a:solidFill>
                    <a:srgbClr val="000066"/>
                  </a:solidFill>
                  <a:latin typeface="Calibri" panose="020F0502020204030204" pitchFamily="34" charset="0"/>
                </a:rPr>
                <a:t>Caregiver declines participation</a:t>
              </a:r>
            </a:p>
          </p:txBody>
        </p:sp>
        <p:sp>
          <p:nvSpPr>
            <p:cNvPr id="78" name="Down Arrow 77"/>
            <p:cNvSpPr/>
            <p:nvPr/>
          </p:nvSpPr>
          <p:spPr bwMode="auto">
            <a:xfrm>
              <a:off x="7704907" y="26388446"/>
              <a:ext cx="720080" cy="1191041"/>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80" name="Down Arrow 79"/>
            <p:cNvSpPr/>
            <p:nvPr/>
          </p:nvSpPr>
          <p:spPr bwMode="auto">
            <a:xfrm>
              <a:off x="7704907" y="28515592"/>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81" name="Down Arrow 80"/>
            <p:cNvSpPr/>
            <p:nvPr/>
          </p:nvSpPr>
          <p:spPr bwMode="auto">
            <a:xfrm>
              <a:off x="7693806" y="29523704"/>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82" name="Down Arrow 81"/>
            <p:cNvSpPr/>
            <p:nvPr/>
          </p:nvSpPr>
          <p:spPr bwMode="auto">
            <a:xfrm>
              <a:off x="7693806" y="30675832"/>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85" name="Down Arrow 84"/>
            <p:cNvSpPr/>
            <p:nvPr/>
          </p:nvSpPr>
          <p:spPr bwMode="auto">
            <a:xfrm>
              <a:off x="7693806" y="31517998"/>
              <a:ext cx="720080" cy="288032"/>
            </a:xfrm>
            <a:prstGeom prst="downArrow">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86" name="Down Arrow 85"/>
            <p:cNvSpPr/>
            <p:nvPr/>
          </p:nvSpPr>
          <p:spPr bwMode="auto">
            <a:xfrm rot="16200000">
              <a:off x="5427990" y="27754627"/>
              <a:ext cx="360040" cy="909239"/>
            </a:xfrm>
            <a:prstGeom prst="downArrow">
              <a:avLst>
                <a:gd name="adj1" fmla="val 20468"/>
                <a:gd name="adj2" fmla="val 50000"/>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87" name="Down Arrow 86"/>
            <p:cNvSpPr/>
            <p:nvPr/>
          </p:nvSpPr>
          <p:spPr bwMode="auto">
            <a:xfrm rot="16200000">
              <a:off x="5448126" y="28745049"/>
              <a:ext cx="360040" cy="909239"/>
            </a:xfrm>
            <a:prstGeom prst="downArrow">
              <a:avLst>
                <a:gd name="adj1" fmla="val 20468"/>
                <a:gd name="adj2" fmla="val 50000"/>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88" name="Down Arrow 87"/>
            <p:cNvSpPr/>
            <p:nvPr/>
          </p:nvSpPr>
          <p:spPr bwMode="auto">
            <a:xfrm rot="16200000">
              <a:off x="5448126" y="29897177"/>
              <a:ext cx="360040" cy="909239"/>
            </a:xfrm>
            <a:prstGeom prst="downArrow">
              <a:avLst>
                <a:gd name="adj1" fmla="val 20468"/>
                <a:gd name="adj2" fmla="val 50000"/>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92" name="Down Arrow 91"/>
            <p:cNvSpPr/>
            <p:nvPr/>
          </p:nvSpPr>
          <p:spPr bwMode="auto">
            <a:xfrm rot="16200000">
              <a:off x="5448126" y="30833280"/>
              <a:ext cx="360040" cy="909239"/>
            </a:xfrm>
            <a:prstGeom prst="downArrow">
              <a:avLst>
                <a:gd name="adj1" fmla="val 20468"/>
                <a:gd name="adj2" fmla="val 50000"/>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sp>
          <p:nvSpPr>
            <p:cNvPr id="93" name="Down Arrow 92"/>
            <p:cNvSpPr/>
            <p:nvPr/>
          </p:nvSpPr>
          <p:spPr bwMode="auto">
            <a:xfrm rot="16200000">
              <a:off x="5448126" y="31769384"/>
              <a:ext cx="360040" cy="909239"/>
            </a:xfrm>
            <a:prstGeom prst="downArrow">
              <a:avLst>
                <a:gd name="adj1" fmla="val 20468"/>
                <a:gd name="adj2" fmla="val 50000"/>
              </a:avLst>
            </a:prstGeom>
            <a:solidFill>
              <a:srgbClr val="B7EC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solidFill>
                  <a:srgbClr val="000066"/>
                </a:solidFill>
                <a:latin typeface="Calibri" panose="020F0502020204030204" pitchFamily="34" charset="0"/>
              </a:endParaRPr>
            </a:p>
          </p:txBody>
        </p:sp>
      </p:grpSp>
      <p:sp>
        <p:nvSpPr>
          <p:cNvPr id="99" name="TextBox 30"/>
          <p:cNvSpPr txBox="1">
            <a:spLocks noChangeArrowheads="1"/>
          </p:cNvSpPr>
          <p:nvPr/>
        </p:nvSpPr>
        <p:spPr bwMode="auto">
          <a:xfrm>
            <a:off x="13031292" y="6624961"/>
            <a:ext cx="18216860"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200">
                <a:solidFill>
                  <a:schemeClr val="tx1"/>
                </a:solidFill>
                <a:latin typeface="Arial" panose="020B0604020202020204" pitchFamily="34" charset="0"/>
              </a:defRPr>
            </a:lvl1pPr>
            <a:lvl2pPr marL="742950" indent="-285750" eaLnBrk="0" hangingPunct="0">
              <a:defRPr sz="8200">
                <a:solidFill>
                  <a:schemeClr val="tx1"/>
                </a:solidFill>
                <a:latin typeface="Arial" panose="020B0604020202020204" pitchFamily="34" charset="0"/>
              </a:defRPr>
            </a:lvl2pPr>
            <a:lvl3pPr marL="1143000" indent="-228600" eaLnBrk="0" hangingPunct="0">
              <a:defRPr sz="8200">
                <a:solidFill>
                  <a:schemeClr val="tx1"/>
                </a:solidFill>
                <a:latin typeface="Arial" panose="020B0604020202020204" pitchFamily="34" charset="0"/>
              </a:defRPr>
            </a:lvl3pPr>
            <a:lvl4pPr marL="1600200" indent="-228600" eaLnBrk="0" hangingPunct="0">
              <a:defRPr sz="8200">
                <a:solidFill>
                  <a:schemeClr val="tx1"/>
                </a:solidFill>
                <a:latin typeface="Arial" panose="020B0604020202020204" pitchFamily="34" charset="0"/>
              </a:defRPr>
            </a:lvl4pPr>
            <a:lvl5pPr marL="2057400" indent="-228600" eaLnBrk="0" hangingPunct="0">
              <a:defRPr sz="8200">
                <a:solidFill>
                  <a:schemeClr val="tx1"/>
                </a:solidFill>
                <a:latin typeface="Arial" panose="020B0604020202020204" pitchFamily="34" charset="0"/>
              </a:defRPr>
            </a:lvl5pPr>
            <a:lvl6pPr marL="2514600" indent="-228600" eaLnBrk="0" fontAlgn="base" hangingPunct="0">
              <a:spcBef>
                <a:spcPct val="0"/>
              </a:spcBef>
              <a:spcAft>
                <a:spcPct val="0"/>
              </a:spcAft>
              <a:defRPr sz="8200">
                <a:solidFill>
                  <a:schemeClr val="tx1"/>
                </a:solidFill>
                <a:latin typeface="Arial" panose="020B0604020202020204" pitchFamily="34" charset="0"/>
              </a:defRPr>
            </a:lvl6pPr>
            <a:lvl7pPr marL="2971800" indent="-228600" eaLnBrk="0" fontAlgn="base" hangingPunct="0">
              <a:spcBef>
                <a:spcPct val="0"/>
              </a:spcBef>
              <a:spcAft>
                <a:spcPct val="0"/>
              </a:spcAft>
              <a:defRPr sz="8200">
                <a:solidFill>
                  <a:schemeClr val="tx1"/>
                </a:solidFill>
                <a:latin typeface="Arial" panose="020B0604020202020204" pitchFamily="34" charset="0"/>
              </a:defRPr>
            </a:lvl7pPr>
            <a:lvl8pPr marL="3429000" indent="-228600" eaLnBrk="0" fontAlgn="base" hangingPunct="0">
              <a:spcBef>
                <a:spcPct val="0"/>
              </a:spcBef>
              <a:spcAft>
                <a:spcPct val="0"/>
              </a:spcAft>
              <a:defRPr sz="8200">
                <a:solidFill>
                  <a:schemeClr val="tx1"/>
                </a:solidFill>
                <a:latin typeface="Arial" panose="020B0604020202020204" pitchFamily="34" charset="0"/>
              </a:defRPr>
            </a:lvl8pPr>
            <a:lvl9pPr marL="3886200" indent="-228600" eaLnBrk="0" fontAlgn="base" hangingPunct="0">
              <a:spcBef>
                <a:spcPct val="0"/>
              </a:spcBef>
              <a:spcAft>
                <a:spcPct val="0"/>
              </a:spcAft>
              <a:defRPr sz="8200">
                <a:solidFill>
                  <a:schemeClr val="tx1"/>
                </a:solidFill>
                <a:latin typeface="Arial" panose="020B0604020202020204" pitchFamily="34" charset="0"/>
              </a:defRPr>
            </a:lvl9pPr>
          </a:lstStyle>
          <a:p>
            <a:pPr algn="just">
              <a:defRPr/>
            </a:pPr>
            <a:endParaRPr lang="en-AU" sz="1200" b="1" dirty="0">
              <a:solidFill>
                <a:srgbClr val="0067B1"/>
              </a:solidFill>
              <a:latin typeface="Calibri" panose="020F0502020204030204" pitchFamily="34" charset="0"/>
              <a:cs typeface="Times New Roman" panose="02020603050405020304" pitchFamily="18" charset="0"/>
            </a:endParaRPr>
          </a:p>
          <a:p>
            <a:pPr algn="just">
              <a:defRPr/>
            </a:pPr>
            <a:r>
              <a:rPr lang="en-AU" sz="3600" b="1" dirty="0" smtClean="0">
                <a:solidFill>
                  <a:srgbClr val="92D050"/>
                </a:solidFill>
                <a:latin typeface="Calibri" panose="020F0502020204030204" pitchFamily="34" charset="0"/>
                <a:cs typeface="Times New Roman" panose="02020603050405020304" pitchFamily="18" charset="0"/>
              </a:rPr>
              <a:t>CHALLENGE 1: EPISTEMOLOGY </a:t>
            </a:r>
            <a:r>
              <a:rPr lang="en-AU" sz="2800" b="1" dirty="0" smtClean="0">
                <a:solidFill>
                  <a:srgbClr val="000066"/>
                </a:solidFill>
                <a:latin typeface="Calibri" panose="020F0502020204030204" pitchFamily="34" charset="0"/>
                <a:cs typeface="Times New Roman" panose="02020603050405020304" pitchFamily="18" charset="0"/>
              </a:rPr>
              <a:t>- </a:t>
            </a:r>
            <a:r>
              <a:rPr lang="en-AU" sz="2800" dirty="0" smtClean="0">
                <a:solidFill>
                  <a:srgbClr val="000066"/>
                </a:solidFill>
                <a:latin typeface="Calibri" panose="020F0502020204030204" pitchFamily="34" charset="0"/>
                <a:cs typeface="Times New Roman" panose="02020603050405020304" pitchFamily="18" charset="0"/>
              </a:rPr>
              <a:t>Deciding on a philosophical approach to the research problem. </a:t>
            </a:r>
            <a:endParaRPr lang="en-AU" sz="2800" dirty="0">
              <a:solidFill>
                <a:srgbClr val="000066"/>
              </a:solidFill>
              <a:latin typeface="Calibri" panose="020F0502020204030204" pitchFamily="34" charset="0"/>
              <a:cs typeface="Times New Roman" panose="02020603050405020304" pitchFamily="18" charset="0"/>
            </a:endParaRPr>
          </a:p>
          <a:p>
            <a:pPr algn="just">
              <a:defRPr/>
            </a:pPr>
            <a:endParaRPr lang="en-AU" sz="1000" dirty="0">
              <a:solidFill>
                <a:srgbClr val="002948"/>
              </a:solidFill>
              <a:latin typeface="Calibri" panose="020F0502020204030204" pitchFamily="34" charset="0"/>
              <a:cs typeface="Times New Roman" panose="02020603050405020304" pitchFamily="18" charset="0"/>
            </a:endParaRPr>
          </a:p>
          <a:p>
            <a:pPr algn="just">
              <a:defRPr/>
            </a:pPr>
            <a:r>
              <a:rPr lang="en-AU" sz="2400" b="1" dirty="0" smtClean="0">
                <a:solidFill>
                  <a:srgbClr val="002948"/>
                </a:solidFill>
                <a:latin typeface="Calibri" panose="020F0502020204030204" pitchFamily="34" charset="0"/>
                <a:cs typeface="Times New Roman" panose="02020603050405020304" pitchFamily="18" charset="0"/>
              </a:rPr>
              <a:t>Dilemma:</a:t>
            </a:r>
            <a:r>
              <a:rPr lang="en-AU" sz="2000" b="1" dirty="0" smtClean="0">
                <a:solidFill>
                  <a:srgbClr val="002948"/>
                </a:solidFill>
                <a:latin typeface="Calibri" panose="020F0502020204030204" pitchFamily="34" charset="0"/>
                <a:cs typeface="Times New Roman" panose="02020603050405020304" pitchFamily="18" charset="0"/>
              </a:rPr>
              <a:t> </a:t>
            </a:r>
            <a:endParaRPr lang="en-AU" sz="2000" b="1" dirty="0">
              <a:solidFill>
                <a:srgbClr val="002948"/>
              </a:solidFill>
              <a:latin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We sought to understand </a:t>
            </a:r>
            <a:r>
              <a:rPr lang="en-AU" sz="2400" dirty="0" smtClean="0">
                <a:solidFill>
                  <a:srgbClr val="002948"/>
                </a:solidFill>
                <a:latin typeface="Calibri" panose="020F0502020204030204" pitchFamily="34" charset="0"/>
                <a:cs typeface="Times New Roman" panose="02020603050405020304" pitchFamily="18" charset="0"/>
              </a:rPr>
              <a:t>the qualitative experience of end of life care for caregivers, </a:t>
            </a:r>
            <a:r>
              <a:rPr lang="en-AU" sz="2400" dirty="0">
                <a:solidFill>
                  <a:srgbClr val="002948"/>
                </a:solidFill>
                <a:latin typeface="Calibri" panose="020F0502020204030204" pitchFamily="34" charset="0"/>
                <a:cs typeface="Times New Roman" panose="02020603050405020304" pitchFamily="18" charset="0"/>
              </a:rPr>
              <a:t>rather than quantify </a:t>
            </a:r>
            <a:r>
              <a:rPr lang="en-AU" sz="2400" dirty="0" smtClean="0">
                <a:solidFill>
                  <a:srgbClr val="002948"/>
                </a:solidFill>
                <a:latin typeface="Calibri" panose="020F0502020204030204" pitchFamily="34" charset="0"/>
                <a:cs typeface="Times New Roman" panose="02020603050405020304" pitchFamily="18" charset="0"/>
              </a:rPr>
              <a:t>satisfaction.</a:t>
            </a:r>
          </a:p>
          <a:p>
            <a:pPr marL="342900" indent="-342900" algn="just">
              <a:buFont typeface="Arial" panose="020B0604020202020204" pitchFamily="34" charset="0"/>
              <a:buChar char="•"/>
              <a:defRPr/>
            </a:pPr>
            <a:r>
              <a:rPr lang="en-AU" sz="2400" dirty="0" smtClean="0">
                <a:solidFill>
                  <a:srgbClr val="002948"/>
                </a:solidFill>
                <a:latin typeface="Calibri" panose="020F0502020204030204" pitchFamily="34" charset="0"/>
                <a:cs typeface="Times New Roman" panose="02020603050405020304" pitchFamily="18" charset="0"/>
              </a:rPr>
              <a:t>Our </a:t>
            </a:r>
            <a:r>
              <a:rPr lang="en-AU" sz="2400" dirty="0">
                <a:solidFill>
                  <a:srgbClr val="002948"/>
                </a:solidFill>
                <a:latin typeface="Calibri" panose="020F0502020204030204" pitchFamily="34" charset="0"/>
                <a:cs typeface="Times New Roman" panose="02020603050405020304" pitchFamily="18" charset="0"/>
              </a:rPr>
              <a:t>argument is that numerical data may not capture the complexities, nuances and </a:t>
            </a:r>
            <a:r>
              <a:rPr lang="en-AU" sz="2400" dirty="0" smtClean="0">
                <a:solidFill>
                  <a:srgbClr val="002948"/>
                </a:solidFill>
                <a:latin typeface="Calibri" panose="020F0502020204030204" pitchFamily="34" charset="0"/>
                <a:cs typeface="Times New Roman" panose="02020603050405020304" pitchFamily="18" charset="0"/>
              </a:rPr>
              <a:t>interpretations that </a:t>
            </a:r>
            <a:r>
              <a:rPr lang="en-AU" sz="2400" dirty="0">
                <a:solidFill>
                  <a:srgbClr val="002948"/>
                </a:solidFill>
                <a:latin typeface="Calibri" panose="020F0502020204030204" pitchFamily="34" charset="0"/>
                <a:cs typeface="Times New Roman" panose="02020603050405020304" pitchFamily="18" charset="0"/>
              </a:rPr>
              <a:t>participants construct </a:t>
            </a:r>
            <a:r>
              <a:rPr lang="en-AU" sz="2400" dirty="0" smtClean="0">
                <a:solidFill>
                  <a:srgbClr val="002948"/>
                </a:solidFill>
                <a:latin typeface="Calibri" panose="020F0502020204030204" pitchFamily="34" charset="0"/>
                <a:cs typeface="Times New Roman" panose="02020603050405020304" pitchFamily="18" charset="0"/>
              </a:rPr>
              <a:t>that illustrate what patients and caregivers value at the end of life. </a:t>
            </a:r>
            <a:endParaRPr lang="en-AU" sz="2400" dirty="0">
              <a:solidFill>
                <a:srgbClr val="002948"/>
              </a:solidFill>
              <a:latin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defRPr/>
            </a:pPr>
            <a:r>
              <a:rPr lang="en-AU" sz="2400" dirty="0">
                <a:solidFill>
                  <a:srgbClr val="002948"/>
                </a:solidFill>
                <a:latin typeface="Calibri" panose="020F0502020204030204" pitchFamily="34" charset="0"/>
                <a:cs typeface="Times New Roman" panose="02020603050405020304" pitchFamily="18" charset="0"/>
              </a:rPr>
              <a:t>However, quantitative tools have been used </a:t>
            </a:r>
            <a:r>
              <a:rPr lang="en-AU" sz="2400" dirty="0" smtClean="0">
                <a:solidFill>
                  <a:srgbClr val="002948"/>
                </a:solidFill>
                <a:latin typeface="Calibri" panose="020F0502020204030204" pitchFamily="34" charset="0"/>
                <a:cs typeface="Times New Roman" panose="02020603050405020304" pitchFamily="18" charset="0"/>
              </a:rPr>
              <a:t>beneficially in </a:t>
            </a:r>
            <a:r>
              <a:rPr lang="en-AU" sz="2400" dirty="0">
                <a:solidFill>
                  <a:srgbClr val="002948"/>
                </a:solidFill>
                <a:latin typeface="Calibri" panose="020F0502020204030204" pitchFamily="34" charset="0"/>
                <a:cs typeface="Times New Roman" panose="02020603050405020304" pitchFamily="18" charset="0"/>
              </a:rPr>
              <a:t>palliative care research to </a:t>
            </a:r>
            <a:r>
              <a:rPr lang="en-AU" sz="2400" dirty="0" smtClean="0">
                <a:solidFill>
                  <a:srgbClr val="002948"/>
                </a:solidFill>
                <a:latin typeface="Calibri" panose="020F0502020204030204" pitchFamily="34" charset="0"/>
                <a:cs typeface="Times New Roman" panose="02020603050405020304" pitchFamily="18" charset="0"/>
              </a:rPr>
              <a:t>compare care </a:t>
            </a:r>
            <a:r>
              <a:rPr lang="en-AU" sz="2400" dirty="0">
                <a:solidFill>
                  <a:srgbClr val="002948"/>
                </a:solidFill>
                <a:latin typeface="Calibri" panose="020F0502020204030204" pitchFamily="34" charset="0"/>
                <a:cs typeface="Times New Roman" panose="02020603050405020304" pitchFamily="18" charset="0"/>
              </a:rPr>
              <a:t>satisfaction between </a:t>
            </a:r>
            <a:r>
              <a:rPr lang="en-AU" sz="2400" dirty="0" smtClean="0">
                <a:solidFill>
                  <a:srgbClr val="002948"/>
                </a:solidFill>
                <a:latin typeface="Calibri" panose="020F0502020204030204" pitchFamily="34" charset="0"/>
                <a:cs typeface="Times New Roman" panose="02020603050405020304" pitchFamily="18" charset="0"/>
              </a:rPr>
              <a:t>hospitals and other care settings</a:t>
            </a:r>
            <a:r>
              <a:rPr lang="en-AU" sz="2400" baseline="40000" dirty="0" smtClean="0">
                <a:solidFill>
                  <a:srgbClr val="002948"/>
                </a:solidFill>
                <a:latin typeface="Calibri" panose="020F0502020204030204" pitchFamily="34" charset="0"/>
                <a:cs typeface="Times New Roman" panose="02020603050405020304" pitchFamily="18" charset="0"/>
              </a:rPr>
              <a:t>11</a:t>
            </a:r>
            <a:r>
              <a:rPr lang="en-AU" sz="2400" dirty="0" smtClean="0">
                <a:solidFill>
                  <a:srgbClr val="002948"/>
                </a:solidFill>
                <a:latin typeface="Calibri" panose="020F0502020204030204" pitchFamily="34" charset="0"/>
                <a:cs typeface="Times New Roman" panose="02020603050405020304" pitchFamily="18" charset="0"/>
              </a:rPr>
              <a:t>.</a:t>
            </a:r>
            <a:endParaRPr lang="en-AU" sz="2400" dirty="0">
              <a:solidFill>
                <a:srgbClr val="002948"/>
              </a:solidFill>
              <a:latin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defRPr/>
            </a:pPr>
            <a:endParaRPr lang="en-AU" sz="1000" dirty="0">
              <a:solidFill>
                <a:srgbClr val="002948"/>
              </a:solidFill>
              <a:latin typeface="Calibri" panose="020F0502020204030204" pitchFamily="34" charset="0"/>
              <a:cs typeface="Times New Roman" panose="02020603050405020304" pitchFamily="18" charset="0"/>
            </a:endParaRPr>
          </a:p>
          <a:p>
            <a:pPr algn="just">
              <a:defRPr/>
            </a:pPr>
            <a:r>
              <a:rPr lang="en-AU" sz="2400" b="1" dirty="0">
                <a:solidFill>
                  <a:srgbClr val="002948"/>
                </a:solidFill>
                <a:latin typeface="Calibri" panose="020F0502020204030204" pitchFamily="34" charset="0"/>
                <a:cs typeface="Times New Roman" panose="02020603050405020304" pitchFamily="18" charset="0"/>
              </a:rPr>
              <a:t>Solution:</a:t>
            </a:r>
            <a:r>
              <a:rPr lang="en-AU" sz="2000" b="1" dirty="0">
                <a:solidFill>
                  <a:srgbClr val="002948"/>
                </a:solidFill>
                <a:latin typeface="Calibri" panose="020F0502020204030204" pitchFamily="34" charset="0"/>
                <a:cs typeface="Times New Roman" panose="02020603050405020304" pitchFamily="18" charset="0"/>
              </a:rPr>
              <a:t> </a:t>
            </a:r>
          </a:p>
        </p:txBody>
      </p:sp>
      <p:graphicFrame>
        <p:nvGraphicFramePr>
          <p:cNvPr id="100" name="Table 99"/>
          <p:cNvGraphicFramePr>
            <a:graphicFrameLocks noGrp="1"/>
          </p:cNvGraphicFramePr>
          <p:nvPr>
            <p:extLst>
              <p:ext uri="{D42A27DB-BD31-4B8C-83A1-F6EECF244321}">
                <p14:modId xmlns:p14="http://schemas.microsoft.com/office/powerpoint/2010/main" val="3078642311"/>
              </p:ext>
            </p:extLst>
          </p:nvPr>
        </p:nvGraphicFramePr>
        <p:xfrm>
          <a:off x="13100424" y="10893764"/>
          <a:ext cx="18004876" cy="1057483"/>
        </p:xfrm>
        <a:graphic>
          <a:graphicData uri="http://schemas.openxmlformats.org/drawingml/2006/table">
            <a:tbl>
              <a:tblPr firstRow="1" firstCol="1" bandRow="1">
                <a:tableStyleId>{5C22544A-7EE6-4342-B048-85BDC9FD1C3A}</a:tableStyleId>
              </a:tblPr>
              <a:tblGrid>
                <a:gridCol w="8957072"/>
                <a:gridCol w="9047804"/>
              </a:tblGrid>
              <a:tr h="1057483">
                <a:tc>
                  <a:txBody>
                    <a:bodyPr/>
                    <a:lstStyle/>
                    <a:p>
                      <a:pPr algn="ctr">
                        <a:lnSpc>
                          <a:spcPct val="107000"/>
                        </a:lnSpc>
                        <a:spcAft>
                          <a:spcPts val="0"/>
                        </a:spcAft>
                      </a:pPr>
                      <a:r>
                        <a:rPr lang="en-AU" sz="2000" b="0" dirty="0" smtClean="0">
                          <a:solidFill>
                            <a:srgbClr val="000066"/>
                          </a:solidFill>
                          <a:effectLst/>
                          <a:latin typeface="Calibri" panose="020F0502020204030204" pitchFamily="34" charset="0"/>
                        </a:rPr>
                        <a:t>Adopted </a:t>
                      </a:r>
                      <a:r>
                        <a:rPr lang="en-AU" sz="2000" b="0" dirty="0">
                          <a:solidFill>
                            <a:srgbClr val="000066"/>
                          </a:solidFill>
                          <a:effectLst/>
                          <a:latin typeface="Calibri" panose="020F0502020204030204" pitchFamily="34" charset="0"/>
                        </a:rPr>
                        <a:t>a </a:t>
                      </a:r>
                      <a:r>
                        <a:rPr lang="en-AU" sz="2000" b="0" dirty="0" smtClean="0">
                          <a:solidFill>
                            <a:srgbClr val="000066"/>
                          </a:solidFill>
                          <a:effectLst/>
                          <a:latin typeface="Calibri" panose="020F0502020204030204" pitchFamily="34" charset="0"/>
                        </a:rPr>
                        <a:t>qualitative </a:t>
                      </a:r>
                      <a:r>
                        <a:rPr lang="en-AU" sz="2000" b="0" dirty="0">
                          <a:solidFill>
                            <a:srgbClr val="000066"/>
                          </a:solidFill>
                          <a:effectLst/>
                          <a:latin typeface="Calibri" panose="020F0502020204030204" pitchFamily="34" charset="0"/>
                        </a:rPr>
                        <a:t>approach to the research topic, utilising complexity theory to illuminate </a:t>
                      </a:r>
                      <a:r>
                        <a:rPr lang="en-AU" sz="2000" b="0" dirty="0" smtClean="0">
                          <a:solidFill>
                            <a:srgbClr val="000066"/>
                          </a:solidFill>
                          <a:effectLst/>
                          <a:latin typeface="Calibri" panose="020F0502020204030204" pitchFamily="34" charset="0"/>
                        </a:rPr>
                        <a:t>family,</a:t>
                      </a:r>
                      <a:r>
                        <a:rPr lang="en-AU" sz="2000" b="0" baseline="0" dirty="0" smtClean="0">
                          <a:solidFill>
                            <a:srgbClr val="000066"/>
                          </a:solidFill>
                          <a:effectLst/>
                          <a:latin typeface="Calibri" panose="020F0502020204030204" pitchFamily="34" charset="0"/>
                        </a:rPr>
                        <a:t> </a:t>
                      </a:r>
                      <a:r>
                        <a:rPr lang="en-AU" sz="2000" b="0" dirty="0" smtClean="0">
                          <a:solidFill>
                            <a:srgbClr val="000066"/>
                          </a:solidFill>
                          <a:effectLst/>
                          <a:latin typeface="Calibri" panose="020F0502020204030204" pitchFamily="34" charset="0"/>
                        </a:rPr>
                        <a:t>medical and professional </a:t>
                      </a:r>
                      <a:r>
                        <a:rPr lang="en-AU" sz="2000" b="0" dirty="0">
                          <a:solidFill>
                            <a:srgbClr val="000066"/>
                          </a:solidFill>
                          <a:effectLst/>
                          <a:latin typeface="Calibri" panose="020F0502020204030204" pitchFamily="34" charset="0"/>
                        </a:rPr>
                        <a:t>systems influencing end of life care for patients with dementia. </a:t>
                      </a:r>
                      <a:endParaRPr lang="en-AU" sz="2000" b="0" dirty="0">
                        <a:solidFill>
                          <a:srgbClr val="000066"/>
                        </a:solidFill>
                        <a:effectLst/>
                        <a:latin typeface="Calibri" panose="020F0502020204030204" pitchFamily="34" charset="0"/>
                        <a:ea typeface="Calibri"/>
                        <a:cs typeface="Times New Roman"/>
                      </a:endParaRPr>
                    </a:p>
                  </a:txBody>
                  <a:tcPr marL="68580" marR="68580"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rgbClr val="E5F8FF"/>
                    </a:solidFill>
                  </a:tcPr>
                </a:tc>
                <a:tc>
                  <a:txBody>
                    <a:bodyPr/>
                    <a:lstStyle/>
                    <a:p>
                      <a:pPr algn="ctr">
                        <a:lnSpc>
                          <a:spcPct val="107000"/>
                        </a:lnSpc>
                        <a:spcAft>
                          <a:spcPts val="0"/>
                        </a:spcAft>
                      </a:pPr>
                      <a:r>
                        <a:rPr lang="en-AU" sz="2000" b="0" dirty="0" smtClean="0">
                          <a:solidFill>
                            <a:srgbClr val="000066"/>
                          </a:solidFill>
                          <a:effectLst/>
                          <a:latin typeface="Calibri" panose="020F0502020204030204" pitchFamily="34" charset="0"/>
                        </a:rPr>
                        <a:t>Adopted a qualitative </a:t>
                      </a:r>
                      <a:r>
                        <a:rPr lang="en-AU" sz="2000" b="0" dirty="0">
                          <a:solidFill>
                            <a:srgbClr val="000066"/>
                          </a:solidFill>
                          <a:effectLst/>
                          <a:latin typeface="Calibri" panose="020F0502020204030204" pitchFamily="34" charset="0"/>
                        </a:rPr>
                        <a:t>approach </a:t>
                      </a:r>
                      <a:r>
                        <a:rPr lang="en-AU" sz="2000" b="0" dirty="0" smtClean="0">
                          <a:solidFill>
                            <a:srgbClr val="000066"/>
                          </a:solidFill>
                          <a:effectLst/>
                          <a:latin typeface="Calibri" panose="020F0502020204030204" pitchFamily="34" charset="0"/>
                        </a:rPr>
                        <a:t>with the inclusion of</a:t>
                      </a:r>
                      <a:r>
                        <a:rPr lang="en-AU" sz="2000" b="0" baseline="0" dirty="0" smtClean="0">
                          <a:solidFill>
                            <a:srgbClr val="000066"/>
                          </a:solidFill>
                          <a:effectLst/>
                          <a:latin typeface="Calibri" panose="020F0502020204030204" pitchFamily="34" charset="0"/>
                        </a:rPr>
                        <a:t> a </a:t>
                      </a:r>
                      <a:r>
                        <a:rPr lang="en-AU" sz="2000" b="0" dirty="0" smtClean="0">
                          <a:solidFill>
                            <a:srgbClr val="000066"/>
                          </a:solidFill>
                          <a:effectLst/>
                          <a:latin typeface="Calibri" panose="020F0502020204030204" pitchFamily="34" charset="0"/>
                        </a:rPr>
                        <a:t>quantitative </a:t>
                      </a:r>
                      <a:r>
                        <a:rPr lang="en-AU" sz="2000" b="0" dirty="0">
                          <a:solidFill>
                            <a:srgbClr val="000066"/>
                          </a:solidFill>
                          <a:effectLst/>
                          <a:latin typeface="Calibri" panose="020F0502020204030204" pitchFamily="34" charset="0"/>
                        </a:rPr>
                        <a:t>tool </a:t>
                      </a:r>
                      <a:r>
                        <a:rPr lang="en-AU" sz="2000" b="0" dirty="0" smtClean="0">
                          <a:solidFill>
                            <a:srgbClr val="000066"/>
                          </a:solidFill>
                          <a:effectLst/>
                          <a:latin typeface="Calibri" panose="020F0502020204030204" pitchFamily="34" charset="0"/>
                        </a:rPr>
                        <a:t>to objectively measure satisfaction</a:t>
                      </a:r>
                      <a:r>
                        <a:rPr lang="en-AU" sz="2000" b="0" baseline="0" dirty="0" smtClean="0">
                          <a:solidFill>
                            <a:srgbClr val="000066"/>
                          </a:solidFill>
                          <a:effectLst/>
                          <a:latin typeface="Calibri" panose="020F0502020204030204" pitchFamily="34" charset="0"/>
                        </a:rPr>
                        <a:t> with specific care domains</a:t>
                      </a:r>
                      <a:r>
                        <a:rPr lang="en-AU" sz="2000" b="0" dirty="0" smtClean="0">
                          <a:solidFill>
                            <a:srgbClr val="000066"/>
                          </a:solidFill>
                          <a:effectLst/>
                          <a:latin typeface="Calibri" panose="020F0502020204030204" pitchFamily="34" charset="0"/>
                        </a:rPr>
                        <a:t> i.e. communication</a:t>
                      </a:r>
                      <a:r>
                        <a:rPr lang="en-AU" sz="2000" b="0" dirty="0">
                          <a:solidFill>
                            <a:srgbClr val="000066"/>
                          </a:solidFill>
                          <a:effectLst/>
                          <a:latin typeface="Calibri" panose="020F0502020204030204" pitchFamily="34" charset="0"/>
                        </a:rPr>
                        <a:t>, symptom control and psychosocial </a:t>
                      </a:r>
                      <a:r>
                        <a:rPr lang="en-AU" sz="2000" b="0" dirty="0" smtClean="0">
                          <a:solidFill>
                            <a:srgbClr val="000066"/>
                          </a:solidFill>
                          <a:effectLst/>
                          <a:latin typeface="Calibri" panose="020F0502020204030204" pitchFamily="34" charset="0"/>
                        </a:rPr>
                        <a:t>support.</a:t>
                      </a:r>
                      <a:r>
                        <a:rPr lang="en-AU" sz="2000" b="0" dirty="0">
                          <a:solidFill>
                            <a:srgbClr val="000066"/>
                          </a:solidFill>
                          <a:effectLst/>
                          <a:latin typeface="Calibri" panose="020F0502020204030204" pitchFamily="34" charset="0"/>
                        </a:rPr>
                        <a:t> </a:t>
                      </a:r>
                      <a:endParaRPr lang="en-AU" sz="2000" b="0" dirty="0">
                        <a:solidFill>
                          <a:srgbClr val="000066"/>
                        </a:solidFill>
                        <a:effectLst/>
                        <a:latin typeface="Calibri" panose="020F0502020204030204" pitchFamily="34" charset="0"/>
                        <a:ea typeface="Calibri"/>
                        <a:cs typeface="Times New Roman"/>
                      </a:endParaRPr>
                    </a:p>
                  </a:txBody>
                  <a:tcPr marL="68580" marR="68580"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rgbClr val="E5F8FF"/>
                    </a:solidFill>
                  </a:tcPr>
                </a:tc>
              </a:tr>
            </a:tbl>
          </a:graphicData>
        </a:graphic>
      </p:graphicFrame>
      <p:sp>
        <p:nvSpPr>
          <p:cNvPr id="111" name="TextBox 30"/>
          <p:cNvSpPr txBox="1">
            <a:spLocks noChangeArrowheads="1"/>
          </p:cNvSpPr>
          <p:nvPr/>
        </p:nvSpPr>
        <p:spPr bwMode="auto">
          <a:xfrm>
            <a:off x="1082970" y="40178383"/>
            <a:ext cx="29702021" cy="256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8200">
                <a:solidFill>
                  <a:schemeClr val="tx1"/>
                </a:solidFill>
                <a:latin typeface="Arial" panose="020B0604020202020204" pitchFamily="34" charset="0"/>
              </a:defRPr>
            </a:lvl1pPr>
            <a:lvl2pPr marL="742950" indent="-285750" eaLnBrk="0" hangingPunct="0">
              <a:defRPr sz="8200">
                <a:solidFill>
                  <a:schemeClr val="tx1"/>
                </a:solidFill>
                <a:latin typeface="Arial" panose="020B0604020202020204" pitchFamily="34" charset="0"/>
              </a:defRPr>
            </a:lvl2pPr>
            <a:lvl3pPr marL="1143000" indent="-228600" eaLnBrk="0" hangingPunct="0">
              <a:defRPr sz="8200">
                <a:solidFill>
                  <a:schemeClr val="tx1"/>
                </a:solidFill>
                <a:latin typeface="Arial" panose="020B0604020202020204" pitchFamily="34" charset="0"/>
              </a:defRPr>
            </a:lvl3pPr>
            <a:lvl4pPr marL="1600200" indent="-228600" eaLnBrk="0" hangingPunct="0">
              <a:defRPr sz="8200">
                <a:solidFill>
                  <a:schemeClr val="tx1"/>
                </a:solidFill>
                <a:latin typeface="Arial" panose="020B0604020202020204" pitchFamily="34" charset="0"/>
              </a:defRPr>
            </a:lvl4pPr>
            <a:lvl5pPr marL="2057400" indent="-228600" eaLnBrk="0" hangingPunct="0">
              <a:defRPr sz="8200">
                <a:solidFill>
                  <a:schemeClr val="tx1"/>
                </a:solidFill>
                <a:latin typeface="Arial" panose="020B0604020202020204" pitchFamily="34" charset="0"/>
              </a:defRPr>
            </a:lvl5pPr>
            <a:lvl6pPr marL="2514600" indent="-228600" eaLnBrk="0" fontAlgn="base" hangingPunct="0">
              <a:spcBef>
                <a:spcPct val="0"/>
              </a:spcBef>
              <a:spcAft>
                <a:spcPct val="0"/>
              </a:spcAft>
              <a:defRPr sz="8200">
                <a:solidFill>
                  <a:schemeClr val="tx1"/>
                </a:solidFill>
                <a:latin typeface="Arial" panose="020B0604020202020204" pitchFamily="34" charset="0"/>
              </a:defRPr>
            </a:lvl6pPr>
            <a:lvl7pPr marL="2971800" indent="-228600" eaLnBrk="0" fontAlgn="base" hangingPunct="0">
              <a:spcBef>
                <a:spcPct val="0"/>
              </a:spcBef>
              <a:spcAft>
                <a:spcPct val="0"/>
              </a:spcAft>
              <a:defRPr sz="8200">
                <a:solidFill>
                  <a:schemeClr val="tx1"/>
                </a:solidFill>
                <a:latin typeface="Arial" panose="020B0604020202020204" pitchFamily="34" charset="0"/>
              </a:defRPr>
            </a:lvl7pPr>
            <a:lvl8pPr marL="3429000" indent="-228600" eaLnBrk="0" fontAlgn="base" hangingPunct="0">
              <a:spcBef>
                <a:spcPct val="0"/>
              </a:spcBef>
              <a:spcAft>
                <a:spcPct val="0"/>
              </a:spcAft>
              <a:defRPr sz="8200">
                <a:solidFill>
                  <a:schemeClr val="tx1"/>
                </a:solidFill>
                <a:latin typeface="Arial" panose="020B0604020202020204" pitchFamily="34" charset="0"/>
              </a:defRPr>
            </a:lvl8pPr>
            <a:lvl9pPr marL="3886200" indent="-228600" eaLnBrk="0" fontAlgn="base" hangingPunct="0">
              <a:spcBef>
                <a:spcPct val="0"/>
              </a:spcBef>
              <a:spcAft>
                <a:spcPct val="0"/>
              </a:spcAft>
              <a:defRPr sz="8200">
                <a:solidFill>
                  <a:schemeClr val="tx1"/>
                </a:solidFill>
                <a:latin typeface="Arial" panose="020B0604020202020204" pitchFamily="34" charset="0"/>
              </a:defRPr>
            </a:lvl9pPr>
          </a:lstStyle>
          <a:p>
            <a:pPr>
              <a:defRPr/>
            </a:pPr>
            <a:r>
              <a:rPr lang="en-AU" sz="3600" b="1" dirty="0" smtClean="0">
                <a:solidFill>
                  <a:srgbClr val="92D050"/>
                </a:solidFill>
                <a:latin typeface="Calibri" panose="020F0502020204030204" pitchFamily="34" charset="0"/>
                <a:cs typeface="Times New Roman" panose="02020603050405020304" pitchFamily="18" charset="0"/>
              </a:rPr>
              <a:t>SUGGESTIONS FOR </a:t>
            </a:r>
            <a:r>
              <a:rPr lang="en-AU" sz="3600" b="1" dirty="0">
                <a:solidFill>
                  <a:srgbClr val="92D050"/>
                </a:solidFill>
                <a:latin typeface="Calibri" panose="020F0502020204030204" pitchFamily="34" charset="0"/>
                <a:cs typeface="Times New Roman" panose="02020603050405020304" pitchFamily="18" charset="0"/>
              </a:rPr>
              <a:t>FUTURE </a:t>
            </a:r>
            <a:r>
              <a:rPr lang="en-AU" sz="3600" b="1" dirty="0" smtClean="0">
                <a:solidFill>
                  <a:srgbClr val="92D050"/>
                </a:solidFill>
                <a:latin typeface="Calibri" panose="020F0502020204030204" pitchFamily="34" charset="0"/>
                <a:cs typeface="Times New Roman" panose="02020603050405020304" pitchFamily="18" charset="0"/>
              </a:rPr>
              <a:t>END OF LIFE CARE RESEARCH DESIGNS </a:t>
            </a:r>
            <a:endParaRPr lang="en-AU" sz="3600" b="1" dirty="0">
              <a:solidFill>
                <a:srgbClr val="92D050"/>
              </a:solidFill>
              <a:latin typeface="Calibri" panose="020F0502020204030204" pitchFamily="34" charset="0"/>
              <a:cs typeface="Times New Roman" panose="02020603050405020304" pitchFamily="18" charset="0"/>
            </a:endParaRPr>
          </a:p>
          <a:p>
            <a:pPr marL="342900" indent="-342900">
              <a:spcBef>
                <a:spcPts val="600"/>
              </a:spcBef>
              <a:buFont typeface="Arial" panose="020B0604020202020204" pitchFamily="34" charset="0"/>
              <a:buChar char="•"/>
              <a:defRPr/>
            </a:pPr>
            <a:r>
              <a:rPr lang="en-AU" sz="2400" dirty="0">
                <a:solidFill>
                  <a:srgbClr val="000066"/>
                </a:solidFill>
                <a:latin typeface="Calibri" panose="020F0502020204030204" pitchFamily="34" charset="0"/>
                <a:cs typeface="Times New Roman" panose="02020603050405020304" pitchFamily="18" charset="0"/>
              </a:rPr>
              <a:t>Tear off slips in recruitment letters to indicate reasons for/against </a:t>
            </a:r>
            <a:r>
              <a:rPr lang="en-AU" sz="2400" dirty="0" smtClean="0">
                <a:solidFill>
                  <a:srgbClr val="000066"/>
                </a:solidFill>
                <a:latin typeface="Calibri" panose="020F0502020204030204" pitchFamily="34" charset="0"/>
                <a:cs typeface="Times New Roman" panose="02020603050405020304" pitchFamily="18" charset="0"/>
              </a:rPr>
              <a:t>participation to better understand motivations for participating in end of life care research; </a:t>
            </a:r>
            <a:endParaRPr lang="en-AU" sz="2400" dirty="0">
              <a:solidFill>
                <a:srgbClr val="000066"/>
              </a:solidFill>
              <a:latin typeface="Calibri" panose="020F0502020204030204" pitchFamily="34" charset="0"/>
              <a:cs typeface="Times New Roman" panose="02020603050405020304" pitchFamily="18" charset="0"/>
            </a:endParaRPr>
          </a:p>
          <a:p>
            <a:pPr lvl="1" indent="0">
              <a:defRPr/>
            </a:pPr>
            <a:r>
              <a:rPr lang="en-AU" sz="2400" i="1" dirty="0">
                <a:solidFill>
                  <a:srgbClr val="000066"/>
                </a:solidFill>
                <a:latin typeface="Calibri" panose="020F0502020204030204" pitchFamily="34" charset="0"/>
                <a:cs typeface="Times New Roman" panose="02020603050405020304" pitchFamily="18" charset="0"/>
              </a:rPr>
              <a:t>“I </a:t>
            </a:r>
            <a:r>
              <a:rPr lang="en-AU" sz="2400" i="1" dirty="0" smtClean="0">
                <a:solidFill>
                  <a:srgbClr val="000066"/>
                </a:solidFill>
                <a:latin typeface="Calibri" panose="020F0502020204030204" pitchFamily="34" charset="0"/>
                <a:cs typeface="Times New Roman" panose="02020603050405020304" pitchFamily="18" charset="0"/>
              </a:rPr>
              <a:t>had a </a:t>
            </a:r>
            <a:r>
              <a:rPr lang="en-AU" sz="2400" i="1" dirty="0">
                <a:solidFill>
                  <a:srgbClr val="000066"/>
                </a:solidFill>
                <a:latin typeface="Calibri" panose="020F0502020204030204" pitchFamily="34" charset="0"/>
                <a:cs typeface="Times New Roman" panose="02020603050405020304" pitchFamily="18" charset="0"/>
              </a:rPr>
              <a:t>positive experience and would like to discuss this further/I had a positive experience and do not wish to be contacted/I had a negative experience and would like to discuss this further/I had a negative experience and do not wish to be contacted.”</a:t>
            </a:r>
            <a:endParaRPr lang="en-AU" sz="2400" dirty="0">
              <a:solidFill>
                <a:srgbClr val="000066"/>
              </a:solidFill>
              <a:latin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AU" sz="2400" dirty="0">
                <a:solidFill>
                  <a:srgbClr val="000066"/>
                </a:solidFill>
                <a:latin typeface="Calibri" panose="020F0502020204030204" pitchFamily="34" charset="0"/>
                <a:cs typeface="Times New Roman" panose="02020603050405020304" pitchFamily="18" charset="0"/>
              </a:rPr>
              <a:t>Consider having a professional </a:t>
            </a:r>
            <a:r>
              <a:rPr lang="en-AU" sz="2400" dirty="0" smtClean="0">
                <a:solidFill>
                  <a:srgbClr val="000066"/>
                </a:solidFill>
                <a:latin typeface="Calibri" panose="020F0502020204030204" pitchFamily="34" charset="0"/>
                <a:cs typeface="Times New Roman" panose="02020603050405020304" pitchFamily="18" charset="0"/>
              </a:rPr>
              <a:t>(‘gatekeeper’) known </a:t>
            </a:r>
            <a:r>
              <a:rPr lang="en-AU" sz="2400" dirty="0">
                <a:solidFill>
                  <a:srgbClr val="000066"/>
                </a:solidFill>
                <a:latin typeface="Calibri" panose="020F0502020204030204" pitchFamily="34" charset="0"/>
                <a:cs typeface="Times New Roman" panose="02020603050405020304" pitchFamily="18" charset="0"/>
              </a:rPr>
              <a:t>to the </a:t>
            </a:r>
            <a:r>
              <a:rPr lang="en-AU" sz="2400" dirty="0" smtClean="0">
                <a:solidFill>
                  <a:srgbClr val="000066"/>
                </a:solidFill>
                <a:latin typeface="Calibri" panose="020F0502020204030204" pitchFamily="34" charset="0"/>
                <a:cs typeface="Times New Roman" panose="02020603050405020304" pitchFamily="18" charset="0"/>
              </a:rPr>
              <a:t>caregiver (such as a doctor, nurse or social worker) provide information about the study and introduce caregivers to the research team following </a:t>
            </a:r>
            <a:r>
              <a:rPr lang="en-AU" sz="2400" smtClean="0">
                <a:solidFill>
                  <a:srgbClr val="000066"/>
                </a:solidFill>
                <a:latin typeface="Calibri" panose="020F0502020204030204" pitchFamily="34" charset="0"/>
                <a:cs typeface="Times New Roman" panose="02020603050405020304" pitchFamily="18" charset="0"/>
              </a:rPr>
              <a:t>the death. </a:t>
            </a:r>
            <a:endParaRPr lang="en-AU" sz="2400" dirty="0" smtClean="0">
              <a:solidFill>
                <a:srgbClr val="000066"/>
              </a:solidFill>
              <a:latin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AU" sz="2400" dirty="0" smtClean="0">
                <a:solidFill>
                  <a:srgbClr val="000066"/>
                </a:solidFill>
                <a:latin typeface="Calibri" panose="020F0502020204030204" pitchFamily="34" charset="0"/>
                <a:cs typeface="Times New Roman" panose="02020603050405020304" pitchFamily="18" charset="0"/>
              </a:rPr>
              <a:t>Develop practical and ethical strategies to include the perspectives of dying patients in end of life care research. </a:t>
            </a:r>
            <a:endParaRPr lang="en-AU" sz="2400" dirty="0">
              <a:solidFill>
                <a:srgbClr val="000066"/>
              </a:solidFill>
              <a:latin typeface="Calibri" panose="020F0502020204030204" pitchFamily="34" charset="0"/>
              <a:cs typeface="Times New Roman" panose="02020603050405020304" pitchFamily="18" charset="0"/>
            </a:endParaRPr>
          </a:p>
        </p:txBody>
      </p:sp>
      <p:sp>
        <p:nvSpPr>
          <p:cNvPr id="130" name="TextBox 30"/>
          <p:cNvSpPr txBox="1">
            <a:spLocks noChangeArrowheads="1"/>
          </p:cNvSpPr>
          <p:nvPr/>
        </p:nvSpPr>
        <p:spPr bwMode="auto">
          <a:xfrm>
            <a:off x="957189" y="33838487"/>
            <a:ext cx="10653748" cy="6032421"/>
          </a:xfrm>
          <a:prstGeom prst="rect">
            <a:avLst/>
          </a:prstGeom>
          <a:noFill/>
          <a:ln w="9525">
            <a:solidFill>
              <a:srgbClr val="000000"/>
            </a:solidFill>
            <a:miter lim="800000"/>
            <a:headEnd/>
            <a:tailEnd/>
          </a:ln>
          <a:effectLst>
            <a:softEdge rad="635000"/>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8200">
                <a:solidFill>
                  <a:schemeClr val="tx1"/>
                </a:solidFill>
                <a:latin typeface="Arial" panose="020B0604020202020204" pitchFamily="34" charset="0"/>
              </a:defRPr>
            </a:lvl1pPr>
            <a:lvl2pPr marL="742950" indent="-285750" eaLnBrk="0" hangingPunct="0">
              <a:defRPr sz="8200">
                <a:solidFill>
                  <a:schemeClr val="tx1"/>
                </a:solidFill>
                <a:latin typeface="Arial" panose="020B0604020202020204" pitchFamily="34" charset="0"/>
              </a:defRPr>
            </a:lvl2pPr>
            <a:lvl3pPr marL="1143000" indent="-228600" eaLnBrk="0" hangingPunct="0">
              <a:defRPr sz="8200">
                <a:solidFill>
                  <a:schemeClr val="tx1"/>
                </a:solidFill>
                <a:latin typeface="Arial" panose="020B0604020202020204" pitchFamily="34" charset="0"/>
              </a:defRPr>
            </a:lvl3pPr>
            <a:lvl4pPr marL="1600200" indent="-228600" eaLnBrk="0" hangingPunct="0">
              <a:defRPr sz="8200">
                <a:solidFill>
                  <a:schemeClr val="tx1"/>
                </a:solidFill>
                <a:latin typeface="Arial" panose="020B0604020202020204" pitchFamily="34" charset="0"/>
              </a:defRPr>
            </a:lvl4pPr>
            <a:lvl5pPr marL="2057400" indent="-228600" eaLnBrk="0" hangingPunct="0">
              <a:defRPr sz="8200">
                <a:solidFill>
                  <a:schemeClr val="tx1"/>
                </a:solidFill>
                <a:latin typeface="Arial" panose="020B0604020202020204" pitchFamily="34" charset="0"/>
              </a:defRPr>
            </a:lvl5pPr>
            <a:lvl6pPr marL="2514600" indent="-228600" eaLnBrk="0" fontAlgn="base" hangingPunct="0">
              <a:spcBef>
                <a:spcPct val="0"/>
              </a:spcBef>
              <a:spcAft>
                <a:spcPct val="0"/>
              </a:spcAft>
              <a:defRPr sz="8200">
                <a:solidFill>
                  <a:schemeClr val="tx1"/>
                </a:solidFill>
                <a:latin typeface="Arial" panose="020B0604020202020204" pitchFamily="34" charset="0"/>
              </a:defRPr>
            </a:lvl6pPr>
            <a:lvl7pPr marL="2971800" indent="-228600" eaLnBrk="0" fontAlgn="base" hangingPunct="0">
              <a:spcBef>
                <a:spcPct val="0"/>
              </a:spcBef>
              <a:spcAft>
                <a:spcPct val="0"/>
              </a:spcAft>
              <a:defRPr sz="8200">
                <a:solidFill>
                  <a:schemeClr val="tx1"/>
                </a:solidFill>
                <a:latin typeface="Arial" panose="020B0604020202020204" pitchFamily="34" charset="0"/>
              </a:defRPr>
            </a:lvl7pPr>
            <a:lvl8pPr marL="3429000" indent="-228600" eaLnBrk="0" fontAlgn="base" hangingPunct="0">
              <a:spcBef>
                <a:spcPct val="0"/>
              </a:spcBef>
              <a:spcAft>
                <a:spcPct val="0"/>
              </a:spcAft>
              <a:defRPr sz="8200">
                <a:solidFill>
                  <a:schemeClr val="tx1"/>
                </a:solidFill>
                <a:latin typeface="Arial" panose="020B0604020202020204" pitchFamily="34" charset="0"/>
              </a:defRPr>
            </a:lvl8pPr>
            <a:lvl9pPr marL="3886200" indent="-228600" eaLnBrk="0" fontAlgn="base" hangingPunct="0">
              <a:spcBef>
                <a:spcPct val="0"/>
              </a:spcBef>
              <a:spcAft>
                <a:spcPct val="0"/>
              </a:spcAft>
              <a:defRPr sz="8200">
                <a:solidFill>
                  <a:schemeClr val="tx1"/>
                </a:solidFill>
                <a:latin typeface="Arial" panose="020B0604020202020204" pitchFamily="34" charset="0"/>
              </a:defRPr>
            </a:lvl9pPr>
          </a:lstStyle>
          <a:p>
            <a:pPr>
              <a:defRPr/>
            </a:pPr>
            <a:r>
              <a:rPr lang="en-AU" sz="3600" b="1" dirty="0" smtClean="0">
                <a:solidFill>
                  <a:srgbClr val="92D050"/>
                </a:solidFill>
                <a:latin typeface="Calibri" panose="020F0502020204030204" pitchFamily="34" charset="0"/>
                <a:cs typeface="Times New Roman" panose="02020603050405020304" pitchFamily="18" charset="0"/>
              </a:rPr>
              <a:t>REFERENCES</a:t>
            </a:r>
            <a:r>
              <a:rPr lang="en-AU" sz="3600" dirty="0" smtClean="0">
                <a:solidFill>
                  <a:srgbClr val="92D050"/>
                </a:solidFill>
                <a:latin typeface="Calibri" panose="020F0502020204030204" pitchFamily="34" charset="0"/>
                <a:cs typeface="Times New Roman" panose="02020603050405020304" pitchFamily="18" charset="0"/>
              </a:rPr>
              <a:t> </a:t>
            </a:r>
            <a:endParaRPr lang="en-AU" sz="1100" dirty="0">
              <a:solidFill>
                <a:srgbClr val="92D050"/>
              </a:solidFill>
              <a:latin typeface="Calibri" panose="020F0502020204030204" pitchFamily="34" charset="0"/>
              <a:cs typeface="Times New Roman" panose="02020603050405020304" pitchFamily="18" charset="0"/>
            </a:endParaRPr>
          </a:p>
          <a:p>
            <a:pPr marL="228600" lvl="0" indent="-228600">
              <a:buFont typeface="+mj-lt"/>
              <a:buAutoNum type="arabicPeriod"/>
            </a:pPr>
            <a:r>
              <a:rPr lang="en-AU" sz="1300" dirty="0">
                <a:latin typeface="Calibri" panose="020F0502020204030204" pitchFamily="34" charset="0"/>
              </a:rPr>
              <a:t>Caswell, G, Pollock, K, Harwood, R &amp; </a:t>
            </a:r>
            <a:r>
              <a:rPr lang="en-AU" sz="1300" dirty="0" err="1">
                <a:latin typeface="Calibri" panose="020F0502020204030204" pitchFamily="34" charset="0"/>
              </a:rPr>
              <a:t>Porock</a:t>
            </a:r>
            <a:r>
              <a:rPr lang="en-AU" sz="1300" dirty="0">
                <a:latin typeface="Calibri" panose="020F0502020204030204" pitchFamily="34" charset="0"/>
              </a:rPr>
              <a:t>, D. 2015. Communication between family carers and health professionals about end-of-life care for older people in the acute hospital setting: a qualitative study, 14:35</a:t>
            </a:r>
          </a:p>
          <a:p>
            <a:pPr marL="228600" lvl="0" indent="-228600">
              <a:buFont typeface="+mj-lt"/>
              <a:buAutoNum type="arabicPeriod"/>
            </a:pPr>
            <a:r>
              <a:rPr lang="en-AU" sz="1300" dirty="0" err="1">
                <a:latin typeface="Calibri" panose="020F0502020204030204" pitchFamily="34" charset="0"/>
              </a:rPr>
              <a:t>Ellershaw</a:t>
            </a:r>
            <a:r>
              <a:rPr lang="en-AU" sz="1300" dirty="0">
                <a:latin typeface="Calibri" panose="020F0502020204030204" pitchFamily="34" charset="0"/>
              </a:rPr>
              <a:t> and Wilkinson </a:t>
            </a:r>
            <a:r>
              <a:rPr lang="en-AU" sz="1300" dirty="0" err="1">
                <a:latin typeface="Calibri" panose="020F0502020204030204" pitchFamily="34" charset="0"/>
              </a:rPr>
              <a:t>Eds</a:t>
            </a:r>
            <a:r>
              <a:rPr lang="en-AU" sz="1300" dirty="0">
                <a:latin typeface="Calibri" panose="020F0502020204030204" pitchFamily="34" charset="0"/>
              </a:rPr>
              <a:t> (2003) Care of the dying: A pathway to excellence. Oxford: Oxford University Press.</a:t>
            </a:r>
          </a:p>
          <a:p>
            <a:pPr marL="228600" lvl="0" indent="-228600">
              <a:buFont typeface="+mj-lt"/>
              <a:buAutoNum type="arabicPeriod"/>
            </a:pPr>
            <a:r>
              <a:rPr lang="en-AU" sz="1300" dirty="0">
                <a:latin typeface="Calibri" panose="020F0502020204030204" pitchFamily="34" charset="0"/>
              </a:rPr>
              <a:t>Neuberger J, Guthrie C, </a:t>
            </a:r>
            <a:r>
              <a:rPr lang="en-AU" sz="1300" dirty="0" err="1">
                <a:latin typeface="Calibri" panose="020F0502020204030204" pitchFamily="34" charset="0"/>
              </a:rPr>
              <a:t>Aaronovitch</a:t>
            </a:r>
            <a:r>
              <a:rPr lang="en-AU" sz="1300" dirty="0">
                <a:latin typeface="Calibri" panose="020F0502020204030204" pitchFamily="34" charset="0"/>
              </a:rPr>
              <a:t> D, et al. More Care Less Pathway A Review of the Liverpool Care Pathway, Department of Health, 2013, available at https://www.gov.uk/government/uploads/system/uploads/attachment_data/file/212450/Liverpool_Care_Pathway.pdf</a:t>
            </a:r>
          </a:p>
          <a:p>
            <a:pPr marL="228600" lvl="0" indent="-228600">
              <a:buFont typeface="+mj-lt"/>
              <a:buAutoNum type="arabicPeriod"/>
            </a:pPr>
            <a:r>
              <a:rPr lang="en-AU" sz="1300" dirty="0">
                <a:latin typeface="Calibri" panose="020F0502020204030204" pitchFamily="34" charset="0"/>
              </a:rPr>
              <a:t>Jackson K, Mooney C, Campbell D.  The Development and Implementation of the “Pathway for Improving the Care of the Dying (PICD)” in General Medical Wards, Internal Medicine Journal, 39:10</a:t>
            </a:r>
          </a:p>
          <a:p>
            <a:pPr marL="228600" lvl="0" indent="-228600">
              <a:buFont typeface="+mj-lt"/>
              <a:buAutoNum type="arabicPeriod"/>
            </a:pPr>
            <a:r>
              <a:rPr lang="en-AU" sz="1300" dirty="0">
                <a:latin typeface="Calibri" panose="020F0502020204030204" pitchFamily="34" charset="0"/>
              </a:rPr>
              <a:t>Robinson, J, </a:t>
            </a:r>
            <a:r>
              <a:rPr lang="en-AU" sz="1300" dirty="0" err="1">
                <a:latin typeface="Calibri" panose="020F0502020204030204" pitchFamily="34" charset="0"/>
              </a:rPr>
              <a:t>Gott</a:t>
            </a:r>
            <a:r>
              <a:rPr lang="en-AU" sz="1300" dirty="0">
                <a:latin typeface="Calibri" panose="020F0502020204030204" pitchFamily="34" charset="0"/>
              </a:rPr>
              <a:t>, M, Gardiner, C &amp; </a:t>
            </a:r>
            <a:r>
              <a:rPr lang="en-AU" sz="1300" dirty="0" err="1">
                <a:latin typeface="Calibri" panose="020F0502020204030204" pitchFamily="34" charset="0"/>
              </a:rPr>
              <a:t>Ingleton</a:t>
            </a:r>
            <a:r>
              <a:rPr lang="en-AU" sz="1300" dirty="0">
                <a:latin typeface="Calibri" panose="020F0502020204030204" pitchFamily="34" charset="0"/>
              </a:rPr>
              <a:t>, C. 2016. The ‘</a:t>
            </a:r>
            <a:r>
              <a:rPr lang="en-AU" sz="1300" dirty="0" err="1">
                <a:latin typeface="Calibri" panose="020F0502020204030204" pitchFamily="34" charset="0"/>
              </a:rPr>
              <a:t>problematisation</a:t>
            </a:r>
            <a:r>
              <a:rPr lang="en-AU" sz="1300" dirty="0">
                <a:latin typeface="Calibri" panose="020F0502020204030204" pitchFamily="34" charset="0"/>
              </a:rPr>
              <a:t> of palliative care in hospital: an exploratory review of international palliative care policy in 5 countries, BMC palliative care, 15:64</a:t>
            </a:r>
          </a:p>
          <a:p>
            <a:pPr marL="228600" lvl="0" indent="-228600">
              <a:buFont typeface="+mj-lt"/>
              <a:buAutoNum type="arabicPeriod"/>
            </a:pPr>
            <a:r>
              <a:rPr lang="en-AU" sz="1300" dirty="0" err="1">
                <a:latin typeface="Calibri" panose="020F0502020204030204" pitchFamily="34" charset="0"/>
              </a:rPr>
              <a:t>Reyniers</a:t>
            </a:r>
            <a:r>
              <a:rPr lang="en-AU" sz="1300" dirty="0">
                <a:latin typeface="Calibri" panose="020F0502020204030204" pitchFamily="34" charset="0"/>
              </a:rPr>
              <a:t>, T, </a:t>
            </a:r>
            <a:r>
              <a:rPr lang="en-AU" sz="1300" dirty="0" err="1">
                <a:latin typeface="Calibri" panose="020F0502020204030204" pitchFamily="34" charset="0"/>
              </a:rPr>
              <a:t>Houtttekier</a:t>
            </a:r>
            <a:r>
              <a:rPr lang="en-AU" sz="1300" dirty="0">
                <a:latin typeface="Calibri" panose="020F0502020204030204" pitchFamily="34" charset="0"/>
              </a:rPr>
              <a:t>, D, Cohen, J, </a:t>
            </a:r>
            <a:r>
              <a:rPr lang="en-AU" sz="1300" dirty="0" err="1">
                <a:latin typeface="Calibri" panose="020F0502020204030204" pitchFamily="34" charset="0"/>
              </a:rPr>
              <a:t>Pasman</a:t>
            </a:r>
            <a:r>
              <a:rPr lang="en-AU" sz="1300" dirty="0">
                <a:latin typeface="Calibri" panose="020F0502020204030204" pitchFamily="34" charset="0"/>
              </a:rPr>
              <a:t>, HR &amp; </a:t>
            </a:r>
            <a:r>
              <a:rPr lang="en-AU" sz="1300" dirty="0" err="1">
                <a:latin typeface="Calibri" panose="020F0502020204030204" pitchFamily="34" charset="0"/>
              </a:rPr>
              <a:t>Deliens</a:t>
            </a:r>
            <a:r>
              <a:rPr lang="en-AU" sz="1300" dirty="0">
                <a:latin typeface="Calibri" panose="020F0502020204030204" pitchFamily="34" charset="0"/>
              </a:rPr>
              <a:t>, L. 2014. The acute hospital setting as a place of death and final care: a qualitative study on perspectives of family physicians, nurses and family carers, Health &amp; Place, 27</a:t>
            </a:r>
          </a:p>
          <a:p>
            <a:pPr marL="228600" lvl="0" indent="-228600">
              <a:buFont typeface="+mj-lt"/>
              <a:buAutoNum type="arabicPeriod"/>
            </a:pPr>
            <a:r>
              <a:rPr lang="en-AU" sz="1300" dirty="0">
                <a:latin typeface="Calibri" panose="020F0502020204030204" pitchFamily="34" charset="0"/>
              </a:rPr>
              <a:t>Bloomer, MJ, </a:t>
            </a:r>
            <a:r>
              <a:rPr lang="en-AU" sz="1300" dirty="0" err="1">
                <a:latin typeface="Calibri" panose="020F0502020204030204" pitchFamily="34" charset="0"/>
              </a:rPr>
              <a:t>Endacott</a:t>
            </a:r>
            <a:r>
              <a:rPr lang="en-AU" sz="1300" dirty="0">
                <a:latin typeface="Calibri" panose="020F0502020204030204" pitchFamily="34" charset="0"/>
              </a:rPr>
              <a:t>, R, O’Connor, M &amp; Cross, W. 2013. The ‘dis-ease’ of dying: Challenges in nursing care of the dying in the acute hospital setting. A qualitative observational study, Palliative Medicine, 27:8</a:t>
            </a:r>
          </a:p>
          <a:p>
            <a:pPr marL="228600" lvl="0" indent="-228600">
              <a:buFont typeface="+mj-lt"/>
              <a:buAutoNum type="arabicPeriod"/>
            </a:pPr>
            <a:r>
              <a:rPr lang="en-AU" sz="1300" dirty="0">
                <a:latin typeface="Calibri" panose="020F0502020204030204" pitchFamily="34" charset="0"/>
              </a:rPr>
              <a:t>Hsu, NC, Lin, YF, Shu, CC, Yang, MC &amp; </a:t>
            </a:r>
            <a:r>
              <a:rPr lang="en-AU" sz="1300" dirty="0" err="1">
                <a:latin typeface="Calibri" panose="020F0502020204030204" pitchFamily="34" charset="0"/>
              </a:rPr>
              <a:t>Ko</a:t>
            </a:r>
            <a:r>
              <a:rPr lang="en-AU" sz="1300" dirty="0">
                <a:latin typeface="Calibri" panose="020F0502020204030204" pitchFamily="34" charset="0"/>
              </a:rPr>
              <a:t>, </a:t>
            </a:r>
            <a:r>
              <a:rPr lang="en-AU" sz="1300" dirty="0" err="1">
                <a:latin typeface="Calibri" panose="020F0502020204030204" pitchFamily="34" charset="0"/>
              </a:rPr>
              <a:t>Wj</a:t>
            </a:r>
            <a:r>
              <a:rPr lang="en-AU" sz="1300" dirty="0">
                <a:latin typeface="Calibri" panose="020F0502020204030204" pitchFamily="34" charset="0"/>
              </a:rPr>
              <a:t>. 2013. </a:t>
            </a:r>
            <a:r>
              <a:rPr lang="en-AU" sz="1300" dirty="0" err="1">
                <a:latin typeface="Calibri" panose="020F0502020204030204" pitchFamily="34" charset="0"/>
              </a:rPr>
              <a:t>Noncancer</a:t>
            </a:r>
            <a:r>
              <a:rPr lang="en-AU" sz="1300" dirty="0">
                <a:latin typeface="Calibri" panose="020F0502020204030204" pitchFamily="34" charset="0"/>
              </a:rPr>
              <a:t> palliative care: the lost pieces in an acute care setting in Taiwan, American Journal of Hospice and Palliative Medicine, 30:4</a:t>
            </a:r>
          </a:p>
          <a:p>
            <a:pPr marL="228600" lvl="0" indent="-228600">
              <a:buFont typeface="+mj-lt"/>
              <a:buAutoNum type="arabicPeriod"/>
            </a:pPr>
            <a:r>
              <a:rPr lang="en-AU" sz="1300" dirty="0" err="1">
                <a:latin typeface="Calibri" panose="020F0502020204030204" pitchFamily="34" charset="0"/>
              </a:rPr>
              <a:t>Cipoletta</a:t>
            </a:r>
            <a:r>
              <a:rPr lang="en-AU" sz="1300" dirty="0">
                <a:latin typeface="Calibri" panose="020F0502020204030204" pitchFamily="34" charset="0"/>
              </a:rPr>
              <a:t>, S &amp; </a:t>
            </a:r>
            <a:r>
              <a:rPr lang="en-AU" sz="1300" dirty="0" err="1">
                <a:latin typeface="Calibri" panose="020F0502020204030204" pitchFamily="34" charset="0"/>
              </a:rPr>
              <a:t>Oprandi</a:t>
            </a:r>
            <a:r>
              <a:rPr lang="en-AU" sz="1300" dirty="0">
                <a:latin typeface="Calibri" panose="020F0502020204030204" pitchFamily="34" charset="0"/>
              </a:rPr>
              <a:t>, N. 2013. What is a good death? Health care professionals’ narrations on end of life care, Death studies, 38</a:t>
            </a:r>
          </a:p>
          <a:p>
            <a:pPr marL="228600" lvl="0" indent="-228600">
              <a:buFont typeface="+mj-lt"/>
              <a:buAutoNum type="arabicPeriod"/>
            </a:pPr>
            <a:r>
              <a:rPr lang="en-AU" sz="1300" dirty="0" err="1">
                <a:latin typeface="Calibri" panose="020F0502020204030204" pitchFamily="34" charset="0"/>
              </a:rPr>
              <a:t>Bussman</a:t>
            </a:r>
            <a:r>
              <a:rPr lang="en-AU" sz="1300" dirty="0">
                <a:latin typeface="Calibri" panose="020F0502020204030204" pitchFamily="34" charset="0"/>
              </a:rPr>
              <a:t>, S, </a:t>
            </a:r>
            <a:r>
              <a:rPr lang="en-AU" sz="1300" dirty="0" err="1">
                <a:latin typeface="Calibri" panose="020F0502020204030204" pitchFamily="34" charset="0"/>
              </a:rPr>
              <a:t>Muders</a:t>
            </a:r>
            <a:r>
              <a:rPr lang="en-AU" sz="1300" dirty="0">
                <a:latin typeface="Calibri" panose="020F0502020204030204" pitchFamily="34" charset="0"/>
              </a:rPr>
              <a:t>, P, Zahrt-Omar, CA, Escobar, PLC, Claus, M, </a:t>
            </a:r>
            <a:r>
              <a:rPr lang="en-AU" sz="1300" dirty="0" err="1">
                <a:latin typeface="Calibri" panose="020F0502020204030204" pitchFamily="34" charset="0"/>
              </a:rPr>
              <a:t>Schildman</a:t>
            </a:r>
            <a:r>
              <a:rPr lang="en-AU" sz="1300" dirty="0">
                <a:latin typeface="Calibri" panose="020F0502020204030204" pitchFamily="34" charset="0"/>
              </a:rPr>
              <a:t>, J &amp; Weber, M. 2013. Improving end-of-life care in hospitals: a qualitative analysis of bereaved families experiences and suggestions, American Journal of Hospice and Palliative Care, 32(1)</a:t>
            </a:r>
          </a:p>
          <a:p>
            <a:pPr marL="228600" lvl="0" indent="-228600">
              <a:buFont typeface="+mj-lt"/>
              <a:buAutoNum type="arabicPeriod"/>
            </a:pPr>
            <a:r>
              <a:rPr lang="en-AU" sz="1300" dirty="0">
                <a:latin typeface="Calibri" panose="020F0502020204030204" pitchFamily="34" charset="0"/>
              </a:rPr>
              <a:t>Burge, F, Lawson, B, Johnson, G, </a:t>
            </a:r>
            <a:r>
              <a:rPr lang="en-AU" sz="1300" dirty="0" err="1">
                <a:latin typeface="Calibri" panose="020F0502020204030204" pitchFamily="34" charset="0"/>
              </a:rPr>
              <a:t>Asaka</a:t>
            </a:r>
            <a:r>
              <a:rPr lang="en-AU" sz="1300" dirty="0">
                <a:latin typeface="Calibri" panose="020F0502020204030204" pitchFamily="34" charset="0"/>
              </a:rPr>
              <a:t>, Y, McIntyre, P, </a:t>
            </a:r>
            <a:r>
              <a:rPr lang="en-AU" sz="1300" dirty="0" err="1">
                <a:latin typeface="Calibri" panose="020F0502020204030204" pitchFamily="34" charset="0"/>
              </a:rPr>
              <a:t>Grunfeld</a:t>
            </a:r>
            <a:r>
              <a:rPr lang="en-AU" sz="1300" dirty="0">
                <a:latin typeface="Calibri" panose="020F0502020204030204" pitchFamily="34" charset="0"/>
              </a:rPr>
              <a:t>, E &amp; Flowerdew, G. 2014. Bereaved family member perceptions of patient-focused family-centred care during the last 30 days of life using a mortality follow-back survey: does location matter? BMC Palliative Care</a:t>
            </a:r>
            <a:r>
              <a:rPr lang="en-AU" sz="1300" b="1" dirty="0">
                <a:latin typeface="Calibri" panose="020F0502020204030204" pitchFamily="34" charset="0"/>
              </a:rPr>
              <a:t>, </a:t>
            </a:r>
            <a:r>
              <a:rPr lang="en-AU" sz="1300" dirty="0">
                <a:latin typeface="Calibri" panose="020F0502020204030204" pitchFamily="34" charset="0"/>
              </a:rPr>
              <a:t>13:25</a:t>
            </a:r>
          </a:p>
          <a:p>
            <a:pPr marL="228600" lvl="0" indent="-228600">
              <a:buFont typeface="+mj-lt"/>
              <a:buAutoNum type="arabicPeriod"/>
            </a:pPr>
            <a:r>
              <a:rPr lang="en-AU" sz="1300" dirty="0" err="1">
                <a:latin typeface="Calibri" panose="020F0502020204030204" pitchFamily="34" charset="0"/>
              </a:rPr>
              <a:t>Teno</a:t>
            </a:r>
            <a:r>
              <a:rPr lang="en-AU" sz="1300" dirty="0">
                <a:latin typeface="Calibri" panose="020F0502020204030204" pitchFamily="34" charset="0"/>
              </a:rPr>
              <a:t> JM, </a:t>
            </a:r>
            <a:r>
              <a:rPr lang="en-AU" sz="1300" dirty="0" err="1">
                <a:latin typeface="Calibri" panose="020F0502020204030204" pitchFamily="34" charset="0"/>
              </a:rPr>
              <a:t>Clarridge</a:t>
            </a:r>
            <a:r>
              <a:rPr lang="en-AU" sz="1300" dirty="0">
                <a:latin typeface="Calibri" panose="020F0502020204030204" pitchFamily="34" charset="0"/>
              </a:rPr>
              <a:t> B, Casey V, </a:t>
            </a:r>
            <a:r>
              <a:rPr lang="en-AU" sz="1300" dirty="0" err="1">
                <a:latin typeface="Calibri" panose="020F0502020204030204" pitchFamily="34" charset="0"/>
              </a:rPr>
              <a:t>Edgman-Levitan</a:t>
            </a:r>
            <a:r>
              <a:rPr lang="en-AU" sz="1300" dirty="0">
                <a:latin typeface="Calibri" panose="020F0502020204030204" pitchFamily="34" charset="0"/>
              </a:rPr>
              <a:t> S, Fowler J. 2001. Validation of Toolkit After-Death Bereaved Family Member Interview, Journal of Pain &amp; Symptom Management, 22:3</a:t>
            </a:r>
          </a:p>
          <a:p>
            <a:pPr marL="228600" lvl="0" indent="-228600">
              <a:buFont typeface="+mj-lt"/>
              <a:buAutoNum type="arabicPeriod"/>
            </a:pPr>
            <a:r>
              <a:rPr lang="en-AU" sz="1300" dirty="0">
                <a:latin typeface="Calibri" panose="020F0502020204030204" pitchFamily="34" charset="0"/>
              </a:rPr>
              <a:t>Donnelly, S &amp; </a:t>
            </a:r>
            <a:r>
              <a:rPr lang="en-AU" sz="1300" dirty="0" err="1">
                <a:latin typeface="Calibri" panose="020F0502020204030204" pitchFamily="34" charset="0"/>
              </a:rPr>
              <a:t>Battley</a:t>
            </a:r>
            <a:r>
              <a:rPr lang="en-AU" sz="1300" dirty="0">
                <a:latin typeface="Calibri" panose="020F0502020204030204" pitchFamily="34" charset="0"/>
              </a:rPr>
              <a:t>, J. 2010. Relatives’ experience of the moment of death in a tertiary referral hospital, Mortality, 106:8</a:t>
            </a:r>
          </a:p>
          <a:p>
            <a:pPr marL="228600" lvl="0" indent="-228600">
              <a:buFont typeface="+mj-lt"/>
              <a:buAutoNum type="arabicPeriod"/>
            </a:pPr>
            <a:r>
              <a:rPr lang="en-AU" sz="1300" dirty="0" err="1">
                <a:latin typeface="Calibri" panose="020F0502020204030204" pitchFamily="34" charset="0"/>
              </a:rPr>
              <a:t>Sque</a:t>
            </a:r>
            <a:r>
              <a:rPr lang="en-AU" sz="1300" dirty="0">
                <a:latin typeface="Calibri" panose="020F0502020204030204" pitchFamily="34" charset="0"/>
              </a:rPr>
              <a:t>, M, Walker, W, Long-</a:t>
            </a:r>
            <a:r>
              <a:rPr lang="en-AU" sz="1300" dirty="0" err="1">
                <a:latin typeface="Calibri" panose="020F0502020204030204" pitchFamily="34" charset="0"/>
              </a:rPr>
              <a:t>Sutehall</a:t>
            </a:r>
            <a:r>
              <a:rPr lang="en-AU" sz="1300" dirty="0">
                <a:latin typeface="Calibri" panose="020F0502020204030204" pitchFamily="34" charset="0"/>
              </a:rPr>
              <a:t>, T. 2014. Research with bereaved families: a framework for ethical decision-making, Nursing Ethics, 21:8</a:t>
            </a:r>
          </a:p>
          <a:p>
            <a:pPr marL="228600" lvl="0" indent="-228600">
              <a:buFont typeface="+mj-lt"/>
              <a:buAutoNum type="arabicPeriod"/>
            </a:pPr>
            <a:r>
              <a:rPr lang="en-AU" sz="1300" dirty="0">
                <a:latin typeface="Calibri" panose="020F0502020204030204" pitchFamily="34" charset="0"/>
              </a:rPr>
              <a:t>Gibbins, J, Reid, C, Bloor, S, </a:t>
            </a:r>
            <a:r>
              <a:rPr lang="en-AU" sz="1300" dirty="0" err="1">
                <a:latin typeface="Calibri" panose="020F0502020204030204" pitchFamily="34" charset="0"/>
              </a:rPr>
              <a:t>Burcombe</a:t>
            </a:r>
            <a:r>
              <a:rPr lang="en-AU" sz="1300" dirty="0">
                <a:latin typeface="Calibri" panose="020F0502020204030204" pitchFamily="34" charset="0"/>
              </a:rPr>
              <a:t>, M, </a:t>
            </a:r>
            <a:r>
              <a:rPr lang="en-AU" sz="1300" dirty="0" err="1">
                <a:latin typeface="Calibri" panose="020F0502020204030204" pitchFamily="34" charset="0"/>
              </a:rPr>
              <a:t>McCoubrie</a:t>
            </a:r>
            <a:r>
              <a:rPr lang="en-AU" sz="1300" dirty="0">
                <a:latin typeface="Calibri" panose="020F0502020204030204" pitchFamily="34" charset="0"/>
              </a:rPr>
              <a:t> R &amp; Forbes, K. 2013. Overcoming Barriers to recruitment in care of the dying research in hospitals’, Journal of Pain and Symptom Management</a:t>
            </a:r>
            <a:r>
              <a:rPr lang="en-AU" sz="1300" i="1" dirty="0">
                <a:latin typeface="Calibri" panose="020F0502020204030204" pitchFamily="34" charset="0"/>
              </a:rPr>
              <a:t>,</a:t>
            </a:r>
            <a:r>
              <a:rPr lang="en-AU" sz="1300" dirty="0">
                <a:latin typeface="Calibri" panose="020F0502020204030204" pitchFamily="34" charset="0"/>
              </a:rPr>
              <a:t> 45:5</a:t>
            </a:r>
          </a:p>
          <a:p>
            <a:pPr marL="342900" lvl="0" indent="-342900">
              <a:buFont typeface="+mj-lt"/>
              <a:buAutoNum type="arabicPeriod"/>
            </a:pPr>
            <a:endParaRPr lang="en-AU" sz="1200" dirty="0">
              <a:latin typeface="Calibri" panose="020F0502020204030204" pitchFamily="34" charset="0"/>
            </a:endParaRPr>
          </a:p>
        </p:txBody>
      </p:sp>
      <p:sp>
        <p:nvSpPr>
          <p:cNvPr id="96" name="Rounded Rectangle 95"/>
          <p:cNvSpPr/>
          <p:nvPr/>
        </p:nvSpPr>
        <p:spPr bwMode="auto">
          <a:xfrm>
            <a:off x="789932" y="4102375"/>
            <a:ext cx="30675408" cy="2066629"/>
          </a:xfrm>
          <a:prstGeom prst="round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321175" eaLnBrk="1" hangingPunct="1"/>
            <a:endParaRPr lang="en-AU" sz="8500" dirty="0">
              <a:latin typeface="Arial" charset="0"/>
            </a:endParaRPr>
          </a:p>
        </p:txBody>
      </p:sp>
      <p:pic>
        <p:nvPicPr>
          <p:cNvPr id="104" name="Picture 10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96030" y="4750446"/>
            <a:ext cx="4787204" cy="792088"/>
          </a:xfrm>
          <a:prstGeom prst="rect">
            <a:avLst/>
          </a:prstGeom>
        </p:spPr>
      </p:pic>
      <p:pic>
        <p:nvPicPr>
          <p:cNvPr id="113" name="Picture 4" descr="M_LOGO_2_Nursing"/>
          <p:cNvPicPr>
            <a:picLocks noChangeAspect="1" noChangeArrowheads="1"/>
          </p:cNvPicPr>
          <p:nvPr/>
        </p:nvPicPr>
        <p:blipFill>
          <a:blip r:embed="rId4" cstate="print"/>
          <a:srcRect/>
          <a:stretch>
            <a:fillRect/>
          </a:stretch>
        </p:blipFill>
        <p:spPr bwMode="auto">
          <a:xfrm>
            <a:off x="1082970" y="4624971"/>
            <a:ext cx="5107562" cy="989571"/>
          </a:xfrm>
          <a:prstGeom prst="rect">
            <a:avLst/>
          </a:prstGeom>
          <a:noFill/>
          <a:ln w="9525">
            <a:noFill/>
            <a:miter lim="800000"/>
            <a:headEnd/>
            <a:tailEnd/>
          </a:ln>
        </p:spPr>
      </p:pic>
      <p:sp>
        <p:nvSpPr>
          <p:cNvPr id="114" name="Title 2"/>
          <p:cNvSpPr txBox="1">
            <a:spLocks/>
          </p:cNvSpPr>
          <p:nvPr/>
        </p:nvSpPr>
        <p:spPr bwMode="auto">
          <a:xfrm>
            <a:off x="6838603" y="4174382"/>
            <a:ext cx="19038821" cy="645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304" tIns="44152" rIns="88304" bIns="44152"/>
          <a:lstStyle>
            <a:lvl1pPr defTabSz="4171950">
              <a:defRPr sz="8200">
                <a:solidFill>
                  <a:schemeClr val="tx1"/>
                </a:solidFill>
                <a:latin typeface="Arial" pitchFamily="34" charset="0"/>
                <a:cs typeface="Arial" pitchFamily="34" charset="0"/>
              </a:defRPr>
            </a:lvl1pPr>
            <a:lvl2pPr defTabSz="4171950">
              <a:defRPr sz="8200">
                <a:solidFill>
                  <a:schemeClr val="tx1"/>
                </a:solidFill>
                <a:latin typeface="Arial" pitchFamily="34" charset="0"/>
                <a:cs typeface="Arial" pitchFamily="34" charset="0"/>
              </a:defRPr>
            </a:lvl2pPr>
            <a:lvl3pPr defTabSz="4171950">
              <a:defRPr sz="8200">
                <a:solidFill>
                  <a:schemeClr val="tx1"/>
                </a:solidFill>
                <a:latin typeface="Arial" pitchFamily="34" charset="0"/>
                <a:cs typeface="Arial" pitchFamily="34" charset="0"/>
              </a:defRPr>
            </a:lvl3pPr>
            <a:lvl4pPr defTabSz="4171950">
              <a:defRPr sz="8200">
                <a:solidFill>
                  <a:schemeClr val="tx1"/>
                </a:solidFill>
                <a:latin typeface="Arial" pitchFamily="34" charset="0"/>
                <a:cs typeface="Arial" pitchFamily="34" charset="0"/>
              </a:defRPr>
            </a:lvl4pPr>
            <a:lvl5pPr defTabSz="4171950">
              <a:defRPr sz="8200">
                <a:solidFill>
                  <a:schemeClr val="tx1"/>
                </a:solidFill>
                <a:latin typeface="Arial" pitchFamily="34" charset="0"/>
                <a:cs typeface="Arial" pitchFamily="34" charset="0"/>
              </a:defRPr>
            </a:lvl5pPr>
            <a:lvl6pPr marL="2222500" indent="63500" defTabSz="4171950" eaLnBrk="0" fontAlgn="base" hangingPunct="0">
              <a:spcBef>
                <a:spcPct val="0"/>
              </a:spcBef>
              <a:spcAft>
                <a:spcPct val="0"/>
              </a:spcAft>
              <a:defRPr sz="8200">
                <a:solidFill>
                  <a:schemeClr val="tx1"/>
                </a:solidFill>
                <a:latin typeface="Arial" pitchFamily="34" charset="0"/>
                <a:cs typeface="Arial" pitchFamily="34" charset="0"/>
              </a:defRPr>
            </a:lvl6pPr>
            <a:lvl7pPr marL="2679700" indent="63500" defTabSz="4171950" eaLnBrk="0" fontAlgn="base" hangingPunct="0">
              <a:spcBef>
                <a:spcPct val="0"/>
              </a:spcBef>
              <a:spcAft>
                <a:spcPct val="0"/>
              </a:spcAft>
              <a:defRPr sz="8200">
                <a:solidFill>
                  <a:schemeClr val="tx1"/>
                </a:solidFill>
                <a:latin typeface="Arial" pitchFamily="34" charset="0"/>
                <a:cs typeface="Arial" pitchFamily="34" charset="0"/>
              </a:defRPr>
            </a:lvl7pPr>
            <a:lvl8pPr marL="3136900" indent="63500" defTabSz="4171950" eaLnBrk="0" fontAlgn="base" hangingPunct="0">
              <a:spcBef>
                <a:spcPct val="0"/>
              </a:spcBef>
              <a:spcAft>
                <a:spcPct val="0"/>
              </a:spcAft>
              <a:defRPr sz="8200">
                <a:solidFill>
                  <a:schemeClr val="tx1"/>
                </a:solidFill>
                <a:latin typeface="Arial" pitchFamily="34" charset="0"/>
                <a:cs typeface="Arial" pitchFamily="34" charset="0"/>
              </a:defRPr>
            </a:lvl8pPr>
            <a:lvl9pPr marL="3594100" indent="63500" defTabSz="4171950" eaLnBrk="0" fontAlgn="base" hangingPunct="0">
              <a:spcBef>
                <a:spcPct val="0"/>
              </a:spcBef>
              <a:spcAft>
                <a:spcPct val="0"/>
              </a:spcAft>
              <a:defRPr sz="8200">
                <a:solidFill>
                  <a:schemeClr val="tx1"/>
                </a:solidFill>
                <a:latin typeface="Arial" pitchFamily="34" charset="0"/>
                <a:cs typeface="Arial" pitchFamily="34" charset="0"/>
              </a:defRPr>
            </a:lvl9pPr>
          </a:lstStyle>
          <a:p>
            <a:pPr algn="ctr" eaLnBrk="1" hangingPunct="1"/>
            <a:r>
              <a:rPr lang="en-AU" altLang="en-US" sz="3200" dirty="0">
                <a:solidFill>
                  <a:srgbClr val="000066"/>
                </a:solidFill>
                <a:latin typeface="Calibri" panose="020F0502020204030204" pitchFamily="34" charset="0"/>
              </a:rPr>
              <a:t>F Moon</a:t>
            </a:r>
            <a:r>
              <a:rPr lang="en-AU" altLang="en-US" sz="3200" baseline="30000" dirty="0">
                <a:solidFill>
                  <a:srgbClr val="000066"/>
                </a:solidFill>
                <a:latin typeface="Calibri" panose="020F0502020204030204" pitchFamily="34" charset="0"/>
              </a:rPr>
              <a:t>1</a:t>
            </a:r>
            <a:r>
              <a:rPr lang="en-AU" altLang="en-US" sz="3200" dirty="0">
                <a:solidFill>
                  <a:srgbClr val="000066"/>
                </a:solidFill>
                <a:latin typeface="Calibri" panose="020F0502020204030204" pitchFamily="34" charset="0"/>
              </a:rPr>
              <a:t>, C Mooney</a:t>
            </a:r>
            <a:r>
              <a:rPr lang="en-AU" altLang="en-US" sz="3200" baseline="30000" dirty="0">
                <a:solidFill>
                  <a:srgbClr val="000066"/>
                </a:solidFill>
                <a:latin typeface="Calibri" panose="020F0502020204030204" pitchFamily="34" charset="0"/>
              </a:rPr>
              <a:t>2</a:t>
            </a:r>
            <a:r>
              <a:rPr lang="en-AU" altLang="en-US" sz="3200" dirty="0">
                <a:solidFill>
                  <a:srgbClr val="000066"/>
                </a:solidFill>
                <a:latin typeface="Calibri" panose="020F0502020204030204" pitchFamily="34" charset="0"/>
              </a:rPr>
              <a:t>, F McDermott </a:t>
            </a:r>
            <a:r>
              <a:rPr lang="en-AU" altLang="en-US" sz="3200" baseline="30000" dirty="0">
                <a:solidFill>
                  <a:srgbClr val="000066"/>
                </a:solidFill>
                <a:latin typeface="Calibri" panose="020F0502020204030204" pitchFamily="34" charset="0"/>
              </a:rPr>
              <a:t>1,3</a:t>
            </a:r>
            <a:r>
              <a:rPr lang="en-AU" altLang="en-US" sz="3200" dirty="0">
                <a:solidFill>
                  <a:srgbClr val="000066"/>
                </a:solidFill>
                <a:latin typeface="Calibri" panose="020F0502020204030204" pitchFamily="34" charset="0"/>
              </a:rPr>
              <a:t>, DW Kissane</a:t>
            </a:r>
            <a:r>
              <a:rPr lang="en-AU" altLang="en-US" sz="3200" baseline="30000" dirty="0">
                <a:solidFill>
                  <a:srgbClr val="000066"/>
                </a:solidFill>
                <a:latin typeface="Calibri" panose="020F0502020204030204" pitchFamily="34" charset="0"/>
              </a:rPr>
              <a:t>3, 4</a:t>
            </a:r>
            <a:r>
              <a:rPr lang="en-AU" altLang="en-US" sz="3200" dirty="0">
                <a:solidFill>
                  <a:srgbClr val="000066"/>
                </a:solidFill>
                <a:latin typeface="Calibri" panose="020F0502020204030204" pitchFamily="34" charset="0"/>
              </a:rPr>
              <a:t>, A </a:t>
            </a:r>
            <a:r>
              <a:rPr lang="en-AU" altLang="en-US" sz="3200" dirty="0" smtClean="0">
                <a:solidFill>
                  <a:srgbClr val="000066"/>
                </a:solidFill>
                <a:latin typeface="Calibri" panose="020F0502020204030204" pitchFamily="34" charset="0"/>
              </a:rPr>
              <a:t>Miller</a:t>
            </a:r>
            <a:r>
              <a:rPr lang="en-AU" altLang="en-US" sz="3200" baseline="30000" dirty="0" smtClean="0">
                <a:solidFill>
                  <a:srgbClr val="000066"/>
                </a:solidFill>
                <a:latin typeface="Calibri" panose="020F0502020204030204" pitchFamily="34" charset="0"/>
              </a:rPr>
              <a:t>5</a:t>
            </a:r>
            <a:r>
              <a:rPr lang="en-AU" altLang="en-US" sz="3200" dirty="0">
                <a:solidFill>
                  <a:srgbClr val="000066"/>
                </a:solidFill>
                <a:latin typeface="Calibri" panose="020F0502020204030204" pitchFamily="34" charset="0"/>
              </a:rPr>
              <a:t> </a:t>
            </a:r>
            <a:r>
              <a:rPr lang="en-AU" altLang="en-US" sz="3200" dirty="0" smtClean="0">
                <a:solidFill>
                  <a:srgbClr val="000066"/>
                </a:solidFill>
                <a:latin typeface="Calibri" panose="020F0502020204030204" pitchFamily="34" charset="0"/>
              </a:rPr>
              <a:t>&amp; </a:t>
            </a:r>
            <a:r>
              <a:rPr lang="en-AU" altLang="en-US" sz="3200" dirty="0">
                <a:solidFill>
                  <a:srgbClr val="000066"/>
                </a:solidFill>
                <a:latin typeface="Calibri" panose="020F0502020204030204" pitchFamily="34" charset="0"/>
              </a:rPr>
              <a:t>P </a:t>
            </a:r>
            <a:r>
              <a:rPr lang="en-AU" altLang="en-US" sz="3200" dirty="0" smtClean="0">
                <a:solidFill>
                  <a:srgbClr val="000066"/>
                </a:solidFill>
                <a:latin typeface="Calibri" panose="020F0502020204030204" pitchFamily="34" charset="0"/>
              </a:rPr>
              <a:t>Poon</a:t>
            </a:r>
            <a:r>
              <a:rPr lang="en-AU" altLang="en-US" sz="3200" baseline="30000" dirty="0" smtClean="0">
                <a:solidFill>
                  <a:srgbClr val="000066"/>
                </a:solidFill>
                <a:latin typeface="Calibri" panose="020F0502020204030204" pitchFamily="34" charset="0"/>
              </a:rPr>
              <a:t>2,3</a:t>
            </a:r>
            <a:r>
              <a:rPr lang="en-AU" altLang="en-US" sz="3200" dirty="0" smtClean="0">
                <a:solidFill>
                  <a:srgbClr val="000066"/>
                </a:solidFill>
                <a:latin typeface="Calibri" panose="020F0502020204030204" pitchFamily="34" charset="0"/>
              </a:rPr>
              <a:t>.</a:t>
            </a:r>
            <a:endParaRPr lang="en-AU" altLang="en-US" sz="3200" dirty="0">
              <a:solidFill>
                <a:srgbClr val="000066"/>
              </a:solidFill>
              <a:latin typeface="Calibri" panose="020F0502020204030204" pitchFamily="34" charset="0"/>
            </a:endParaRPr>
          </a:p>
        </p:txBody>
      </p:sp>
      <p:sp>
        <p:nvSpPr>
          <p:cNvPr id="115" name="Title 2"/>
          <p:cNvSpPr txBox="1">
            <a:spLocks/>
          </p:cNvSpPr>
          <p:nvPr/>
        </p:nvSpPr>
        <p:spPr bwMode="auto">
          <a:xfrm>
            <a:off x="4296411" y="4730905"/>
            <a:ext cx="24053481"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304" tIns="44152" rIns="88304" bIns="44152"/>
          <a:lstStyle>
            <a:lvl1pPr defTabSz="4171950">
              <a:defRPr sz="8200">
                <a:solidFill>
                  <a:schemeClr val="tx1"/>
                </a:solidFill>
                <a:latin typeface="Arial" pitchFamily="34" charset="0"/>
                <a:cs typeface="Arial" pitchFamily="34" charset="0"/>
              </a:defRPr>
            </a:lvl1pPr>
            <a:lvl2pPr defTabSz="4171950">
              <a:defRPr sz="8200">
                <a:solidFill>
                  <a:schemeClr val="tx1"/>
                </a:solidFill>
                <a:latin typeface="Arial" pitchFamily="34" charset="0"/>
                <a:cs typeface="Arial" pitchFamily="34" charset="0"/>
              </a:defRPr>
            </a:lvl2pPr>
            <a:lvl3pPr defTabSz="4171950">
              <a:defRPr sz="8200">
                <a:solidFill>
                  <a:schemeClr val="tx1"/>
                </a:solidFill>
                <a:latin typeface="Arial" pitchFamily="34" charset="0"/>
                <a:cs typeface="Arial" pitchFamily="34" charset="0"/>
              </a:defRPr>
            </a:lvl3pPr>
            <a:lvl4pPr defTabSz="4171950">
              <a:defRPr sz="8200">
                <a:solidFill>
                  <a:schemeClr val="tx1"/>
                </a:solidFill>
                <a:latin typeface="Arial" pitchFamily="34" charset="0"/>
                <a:cs typeface="Arial" pitchFamily="34" charset="0"/>
              </a:defRPr>
            </a:lvl4pPr>
            <a:lvl5pPr defTabSz="4171950">
              <a:defRPr sz="8200">
                <a:solidFill>
                  <a:schemeClr val="tx1"/>
                </a:solidFill>
                <a:latin typeface="Arial" pitchFamily="34" charset="0"/>
                <a:cs typeface="Arial" pitchFamily="34" charset="0"/>
              </a:defRPr>
            </a:lvl5pPr>
            <a:lvl6pPr marL="2222500" indent="63500" defTabSz="4171950" eaLnBrk="0" fontAlgn="base" hangingPunct="0">
              <a:spcBef>
                <a:spcPct val="0"/>
              </a:spcBef>
              <a:spcAft>
                <a:spcPct val="0"/>
              </a:spcAft>
              <a:defRPr sz="8200">
                <a:solidFill>
                  <a:schemeClr val="tx1"/>
                </a:solidFill>
                <a:latin typeface="Arial" pitchFamily="34" charset="0"/>
                <a:cs typeface="Arial" pitchFamily="34" charset="0"/>
              </a:defRPr>
            </a:lvl6pPr>
            <a:lvl7pPr marL="2679700" indent="63500" defTabSz="4171950" eaLnBrk="0" fontAlgn="base" hangingPunct="0">
              <a:spcBef>
                <a:spcPct val="0"/>
              </a:spcBef>
              <a:spcAft>
                <a:spcPct val="0"/>
              </a:spcAft>
              <a:defRPr sz="8200">
                <a:solidFill>
                  <a:schemeClr val="tx1"/>
                </a:solidFill>
                <a:latin typeface="Arial" pitchFamily="34" charset="0"/>
                <a:cs typeface="Arial" pitchFamily="34" charset="0"/>
              </a:defRPr>
            </a:lvl7pPr>
            <a:lvl8pPr marL="3136900" indent="63500" defTabSz="4171950" eaLnBrk="0" fontAlgn="base" hangingPunct="0">
              <a:spcBef>
                <a:spcPct val="0"/>
              </a:spcBef>
              <a:spcAft>
                <a:spcPct val="0"/>
              </a:spcAft>
              <a:defRPr sz="8200">
                <a:solidFill>
                  <a:schemeClr val="tx1"/>
                </a:solidFill>
                <a:latin typeface="Arial" pitchFamily="34" charset="0"/>
                <a:cs typeface="Arial" pitchFamily="34" charset="0"/>
              </a:defRPr>
            </a:lvl8pPr>
            <a:lvl9pPr marL="3594100" indent="63500" defTabSz="4171950" eaLnBrk="0" fontAlgn="base" hangingPunct="0">
              <a:spcBef>
                <a:spcPct val="0"/>
              </a:spcBef>
              <a:spcAft>
                <a:spcPct val="0"/>
              </a:spcAft>
              <a:defRPr sz="8200">
                <a:solidFill>
                  <a:schemeClr val="tx1"/>
                </a:solidFill>
                <a:latin typeface="Arial" pitchFamily="34" charset="0"/>
                <a:cs typeface="Arial" pitchFamily="34" charset="0"/>
              </a:defRPr>
            </a:lvl9pPr>
          </a:lstStyle>
          <a:p>
            <a:pPr algn="ctr" eaLnBrk="1" hangingPunct="1"/>
            <a:r>
              <a:rPr lang="en-AU" altLang="en-US" sz="2400" dirty="0">
                <a:solidFill>
                  <a:srgbClr val="000066"/>
                </a:solidFill>
                <a:latin typeface="Calibri" panose="020F0502020204030204" pitchFamily="34" charset="0"/>
              </a:rPr>
              <a:t>1. Social Work, Monash Health  2. Supportive &amp; Palliative Care, Monash Health  3. Faculty of Medicine, Nursing and Health Sciences, Monash University  </a:t>
            </a:r>
          </a:p>
          <a:p>
            <a:pPr algn="ctr"/>
            <a:r>
              <a:rPr lang="en-AU" altLang="en-US" sz="2400" dirty="0">
                <a:solidFill>
                  <a:srgbClr val="000066"/>
                </a:solidFill>
                <a:latin typeface="Calibri" panose="020F0502020204030204" pitchFamily="34" charset="0"/>
              </a:rPr>
              <a:t>4. </a:t>
            </a:r>
            <a:r>
              <a:rPr lang="en-AU" altLang="en-US" sz="2400" dirty="0" smtClean="0">
                <a:solidFill>
                  <a:srgbClr val="000066"/>
                </a:solidFill>
                <a:latin typeface="Calibri" panose="020F0502020204030204" pitchFamily="34" charset="0"/>
              </a:rPr>
              <a:t>Psychiatry,</a:t>
            </a:r>
            <a:r>
              <a:rPr lang="en-AU" altLang="en-US" sz="2400" baseline="30000" dirty="0" smtClean="0">
                <a:solidFill>
                  <a:srgbClr val="000066"/>
                </a:solidFill>
                <a:latin typeface="Calibri" panose="020F0502020204030204" pitchFamily="34" charset="0"/>
              </a:rPr>
              <a:t> </a:t>
            </a:r>
            <a:r>
              <a:rPr lang="en-AU" altLang="en-US" sz="2400" dirty="0">
                <a:solidFill>
                  <a:srgbClr val="000066"/>
                </a:solidFill>
                <a:latin typeface="Calibri" panose="020F0502020204030204" pitchFamily="34" charset="0"/>
              </a:rPr>
              <a:t>Monash Health  5. General Medicine, Monash </a:t>
            </a:r>
            <a:r>
              <a:rPr lang="en-AU" altLang="en-US" sz="2400" dirty="0" smtClean="0">
                <a:solidFill>
                  <a:srgbClr val="000066"/>
                </a:solidFill>
                <a:latin typeface="Calibri" panose="020F0502020204030204" pitchFamily="34" charset="0"/>
              </a:rPr>
              <a:t>Health</a:t>
            </a:r>
          </a:p>
          <a:p>
            <a:pPr algn="ctr">
              <a:spcBef>
                <a:spcPts val="600"/>
              </a:spcBef>
            </a:pPr>
            <a:r>
              <a:rPr lang="en-AU" altLang="en-US" sz="2400" dirty="0" smtClean="0">
                <a:solidFill>
                  <a:srgbClr val="000066"/>
                </a:solidFill>
                <a:latin typeface="Calibri" panose="020F0502020204030204" pitchFamily="34" charset="0"/>
              </a:rPr>
              <a:t>Correspondence to Felicity Moon – felicity.moon@monashhealth.org</a:t>
            </a:r>
            <a:endParaRPr lang="en-AU" altLang="en-US" sz="2400" dirty="0">
              <a:solidFill>
                <a:srgbClr val="000066"/>
              </a:solidFill>
              <a:latin typeface="Calibri" panose="020F0502020204030204" pitchFamily="34" charset="0"/>
            </a:endParaRPr>
          </a:p>
        </p:txBody>
      </p:sp>
      <p:sp>
        <p:nvSpPr>
          <p:cNvPr id="8" name="TextBox 7"/>
          <p:cNvSpPr txBox="1"/>
          <p:nvPr/>
        </p:nvSpPr>
        <p:spPr>
          <a:xfrm>
            <a:off x="16488046" y="16414321"/>
            <a:ext cx="2160240" cy="369332"/>
          </a:xfrm>
          <a:prstGeom prst="rect">
            <a:avLst/>
          </a:prstGeom>
          <a:noFill/>
        </p:spPr>
        <p:txBody>
          <a:bodyPr wrap="square" rtlCol="0">
            <a:spAutoFit/>
          </a:bodyPr>
          <a:lstStyle/>
          <a:p>
            <a:pPr algn="ctr"/>
            <a:r>
              <a:rPr lang="en-AU" sz="1800" b="1" dirty="0">
                <a:solidFill>
                  <a:srgbClr val="000066"/>
                </a:solidFill>
              </a:rPr>
              <a:t>Study 1</a:t>
            </a:r>
          </a:p>
        </p:txBody>
      </p:sp>
      <p:grpSp>
        <p:nvGrpSpPr>
          <p:cNvPr id="101" name="Group 100"/>
          <p:cNvGrpSpPr/>
          <p:nvPr/>
        </p:nvGrpSpPr>
        <p:grpSpPr>
          <a:xfrm>
            <a:off x="22521345" y="16852130"/>
            <a:ext cx="8079899" cy="3956101"/>
            <a:chOff x="3387302" y="22195212"/>
            <a:chExt cx="6737871" cy="3956101"/>
          </a:xfrm>
          <a:solidFill>
            <a:srgbClr val="B7ECFF"/>
          </a:solidFill>
        </p:grpSpPr>
        <p:sp>
          <p:nvSpPr>
            <p:cNvPr id="103" name="Round Diagonal Corner Rectangle 102"/>
            <p:cNvSpPr/>
            <p:nvPr/>
          </p:nvSpPr>
          <p:spPr bwMode="auto">
            <a:xfrm>
              <a:off x="3410654" y="22195212"/>
              <a:ext cx="6714519" cy="458520"/>
            </a:xfrm>
            <a:prstGeom prst="round2Diag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anchor="ctr"/>
            <a:lstStyle/>
            <a:p>
              <a:pPr algn="ctr">
                <a:defRPr/>
              </a:pPr>
              <a:r>
                <a:rPr lang="en-AU" sz="2000" b="1" dirty="0">
                  <a:solidFill>
                    <a:srgbClr val="000066"/>
                  </a:solidFill>
                  <a:latin typeface="Calibri" panose="020F0502020204030204" pitchFamily="34" charset="0"/>
                  <a:cs typeface="Arial" charset="0"/>
                </a:rPr>
                <a:t>Epistemology: </a:t>
              </a:r>
              <a:r>
                <a:rPr lang="en-AU" sz="2000" dirty="0">
                  <a:solidFill>
                    <a:srgbClr val="000066"/>
                  </a:solidFill>
                  <a:latin typeface="Calibri" panose="020F0502020204030204" pitchFamily="34" charset="0"/>
                  <a:cs typeface="Arial" charset="0"/>
                </a:rPr>
                <a:t>Social Constructionism</a:t>
              </a:r>
            </a:p>
          </p:txBody>
        </p:sp>
        <p:sp>
          <p:nvSpPr>
            <p:cNvPr id="125" name="Round Diagonal Corner Rectangle 124"/>
            <p:cNvSpPr/>
            <p:nvPr/>
          </p:nvSpPr>
          <p:spPr bwMode="auto">
            <a:xfrm>
              <a:off x="3410654" y="23166476"/>
              <a:ext cx="6714519" cy="378774"/>
            </a:xfrm>
            <a:prstGeom prst="round2Diag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anchor="ctr"/>
            <a:lstStyle/>
            <a:p>
              <a:pPr algn="ctr">
                <a:defRPr/>
              </a:pPr>
              <a:r>
                <a:rPr lang="en-AU" sz="2000" b="1" dirty="0">
                  <a:solidFill>
                    <a:srgbClr val="000066"/>
                  </a:solidFill>
                  <a:latin typeface="Calibri" panose="020F0502020204030204" pitchFamily="34" charset="0"/>
                  <a:cs typeface="Arial" charset="0"/>
                </a:rPr>
                <a:t>Design: </a:t>
              </a:r>
              <a:r>
                <a:rPr lang="en-AU" sz="2000" dirty="0">
                  <a:solidFill>
                    <a:srgbClr val="000066"/>
                  </a:solidFill>
                  <a:latin typeface="Calibri" panose="020F0502020204030204" pitchFamily="34" charset="0"/>
                  <a:cs typeface="Arial" charset="0"/>
                </a:rPr>
                <a:t>Mixed Methods</a:t>
              </a:r>
            </a:p>
          </p:txBody>
        </p:sp>
        <p:sp>
          <p:nvSpPr>
            <p:cNvPr id="127" name="Round Diagonal Corner Rectangle 126"/>
            <p:cNvSpPr/>
            <p:nvPr/>
          </p:nvSpPr>
          <p:spPr bwMode="auto">
            <a:xfrm>
              <a:off x="3387302" y="24084358"/>
              <a:ext cx="6737871" cy="824057"/>
            </a:xfrm>
            <a:prstGeom prst="round2Diag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anchor="ctr"/>
            <a:lstStyle/>
            <a:p>
              <a:pPr algn="ctr">
                <a:defRPr/>
              </a:pPr>
              <a:r>
                <a:rPr lang="en-AU" sz="2000" b="1" dirty="0">
                  <a:solidFill>
                    <a:srgbClr val="000066"/>
                  </a:solidFill>
                  <a:latin typeface="Calibri" panose="020F0502020204030204" pitchFamily="34" charset="0"/>
                  <a:cs typeface="Arial" charset="0"/>
                </a:rPr>
                <a:t>Method: </a:t>
              </a:r>
              <a:r>
                <a:rPr lang="en-AU" sz="2000" dirty="0">
                  <a:solidFill>
                    <a:srgbClr val="000066"/>
                  </a:solidFill>
                  <a:latin typeface="Calibri" panose="020F0502020204030204" pitchFamily="34" charset="0"/>
                  <a:cs typeface="Arial" charset="0"/>
                </a:rPr>
                <a:t>Semi structured interviews and After Death Bereaved Family Member Interview  (</a:t>
              </a:r>
              <a:r>
                <a:rPr lang="en-AU" sz="2000" dirty="0" smtClean="0">
                  <a:solidFill>
                    <a:srgbClr val="000066"/>
                  </a:solidFill>
                  <a:latin typeface="Calibri" panose="020F0502020204030204" pitchFamily="34" charset="0"/>
                  <a:cs typeface="Arial" charset="0"/>
                </a:rPr>
                <a:t>ADBFMI)</a:t>
              </a:r>
              <a:r>
                <a:rPr lang="en-AU" sz="2000" baseline="30000" dirty="0"/>
                <a:t> </a:t>
              </a:r>
              <a:r>
                <a:rPr lang="en-AU" sz="2000" baseline="30000" dirty="0" smtClean="0">
                  <a:solidFill>
                    <a:srgbClr val="000066"/>
                  </a:solidFill>
                </a:rPr>
                <a:t>12</a:t>
              </a:r>
              <a:endParaRPr lang="en-AU" sz="2000" dirty="0">
                <a:solidFill>
                  <a:srgbClr val="000066"/>
                </a:solidFill>
              </a:endParaRPr>
            </a:p>
          </p:txBody>
        </p:sp>
        <p:sp>
          <p:nvSpPr>
            <p:cNvPr id="129" name="Round Diagonal Corner Rectangle 128"/>
            <p:cNvSpPr/>
            <p:nvPr/>
          </p:nvSpPr>
          <p:spPr bwMode="auto">
            <a:xfrm>
              <a:off x="3410654" y="25506080"/>
              <a:ext cx="6714519" cy="645233"/>
            </a:xfrm>
            <a:prstGeom prst="round2DiagRect">
              <a:avLst/>
            </a:prstGeom>
            <a:solidFill>
              <a:srgbClr val="E5F8FF"/>
            </a:solidFill>
            <a:ln w="9525" cap="flat" cmpd="sng" algn="ctr">
              <a:solidFill>
                <a:schemeClr val="accent3">
                  <a:lumMod val="75000"/>
                </a:schemeClr>
              </a:solidFill>
              <a:prstDash val="solid"/>
              <a:round/>
              <a:headEnd type="none" w="med" len="med"/>
              <a:tailEnd type="none" w="med" len="med"/>
            </a:ln>
            <a:effectLst/>
          </p:spPr>
          <p:txBody>
            <a:bodyPr anchor="ctr"/>
            <a:lstStyle/>
            <a:p>
              <a:pPr algn="ctr">
                <a:defRPr/>
              </a:pPr>
              <a:r>
                <a:rPr lang="en-AU" sz="2000" b="1" dirty="0">
                  <a:solidFill>
                    <a:srgbClr val="000066"/>
                  </a:solidFill>
                  <a:latin typeface="Calibri" panose="020F0502020204030204" pitchFamily="34" charset="0"/>
                  <a:cs typeface="Arial" charset="0"/>
                </a:rPr>
                <a:t>Participants: </a:t>
              </a:r>
              <a:r>
                <a:rPr lang="en-AU" sz="2000" dirty="0" smtClean="0">
                  <a:solidFill>
                    <a:srgbClr val="000066"/>
                  </a:solidFill>
                  <a:latin typeface="Calibri" panose="020F0502020204030204" pitchFamily="34" charset="0"/>
                  <a:cs typeface="Arial" charset="0"/>
                </a:rPr>
                <a:t>20-30 bereaved </a:t>
              </a:r>
              <a:r>
                <a:rPr lang="en-AU" sz="2000" dirty="0">
                  <a:solidFill>
                    <a:srgbClr val="000066"/>
                  </a:solidFill>
                  <a:latin typeface="Calibri" panose="020F0502020204030204" pitchFamily="34" charset="0"/>
                  <a:cs typeface="Arial" charset="0"/>
                </a:rPr>
                <a:t>caregivers of patients who died in general </a:t>
              </a:r>
              <a:r>
                <a:rPr lang="en-AU" sz="2000" dirty="0" smtClean="0">
                  <a:solidFill>
                    <a:srgbClr val="000066"/>
                  </a:solidFill>
                  <a:latin typeface="Calibri" panose="020F0502020204030204" pitchFamily="34" charset="0"/>
                  <a:cs typeface="Arial" charset="0"/>
                </a:rPr>
                <a:t>medicine.</a:t>
              </a:r>
              <a:endParaRPr lang="en-AU" sz="2000" dirty="0">
                <a:solidFill>
                  <a:srgbClr val="000066"/>
                </a:solidFill>
                <a:latin typeface="Calibri" panose="020F0502020204030204" pitchFamily="34" charset="0"/>
                <a:cs typeface="Arial" charset="0"/>
              </a:endParaRPr>
            </a:p>
          </p:txBody>
        </p:sp>
        <p:sp>
          <p:nvSpPr>
            <p:cNvPr id="131" name="Down Arrow 130"/>
            <p:cNvSpPr/>
            <p:nvPr/>
          </p:nvSpPr>
          <p:spPr bwMode="auto">
            <a:xfrm>
              <a:off x="5694199" y="22711034"/>
              <a:ext cx="2124075" cy="388937"/>
            </a:xfrm>
            <a:prstGeom prst="downArrow">
              <a:avLst>
                <a:gd name="adj1" fmla="val 25631"/>
                <a:gd name="adj2" fmla="val 50000"/>
              </a:avLst>
            </a:prstGeom>
            <a:grpFill/>
            <a:ln w="9525" cap="flat" cmpd="sng" algn="ctr">
              <a:solidFill>
                <a:schemeClr val="bg1"/>
              </a:solidFill>
              <a:prstDash val="solid"/>
              <a:round/>
              <a:headEnd type="none" w="med" len="med"/>
              <a:tailEnd type="none" w="med" len="med"/>
            </a:ln>
            <a:effectLst/>
          </p:spPr>
          <p:txBody>
            <a:bodyPr/>
            <a:lstStyle/>
            <a:p>
              <a:pPr defTabSz="4321175" eaLnBrk="1" hangingPunct="1">
                <a:defRPr/>
              </a:pPr>
              <a:endParaRPr lang="en-AU" sz="8800" dirty="0">
                <a:solidFill>
                  <a:srgbClr val="000066"/>
                </a:solidFill>
                <a:latin typeface="Calibri" panose="020F0502020204030204" pitchFamily="34" charset="0"/>
                <a:cs typeface="Arial" charset="0"/>
              </a:endParaRPr>
            </a:p>
          </p:txBody>
        </p:sp>
        <p:sp>
          <p:nvSpPr>
            <p:cNvPr id="132" name="Down Arrow 131"/>
            <p:cNvSpPr/>
            <p:nvPr/>
          </p:nvSpPr>
          <p:spPr bwMode="auto">
            <a:xfrm>
              <a:off x="5694197" y="23606646"/>
              <a:ext cx="2124075" cy="387350"/>
            </a:xfrm>
            <a:prstGeom prst="downArrow">
              <a:avLst>
                <a:gd name="adj1" fmla="val 25631"/>
                <a:gd name="adj2" fmla="val 50000"/>
              </a:avLst>
            </a:prstGeom>
            <a:grpFill/>
            <a:ln w="9525" cap="flat" cmpd="sng" algn="ctr">
              <a:solidFill>
                <a:schemeClr val="bg1"/>
              </a:solidFill>
              <a:prstDash val="solid"/>
              <a:round/>
              <a:headEnd type="none" w="med" len="med"/>
              <a:tailEnd type="none" w="med" len="med"/>
            </a:ln>
            <a:effectLst/>
          </p:spPr>
          <p:txBody>
            <a:bodyPr/>
            <a:lstStyle/>
            <a:p>
              <a:pPr defTabSz="4321175" eaLnBrk="1" hangingPunct="1">
                <a:defRPr/>
              </a:pPr>
              <a:endParaRPr lang="en-AU" sz="8800" dirty="0">
                <a:solidFill>
                  <a:srgbClr val="000066"/>
                </a:solidFill>
                <a:latin typeface="Calibri" panose="020F0502020204030204" pitchFamily="34" charset="0"/>
                <a:cs typeface="Arial" charset="0"/>
              </a:endParaRPr>
            </a:p>
          </p:txBody>
        </p:sp>
        <p:sp>
          <p:nvSpPr>
            <p:cNvPr id="136" name="Down Arrow 135"/>
            <p:cNvSpPr/>
            <p:nvPr/>
          </p:nvSpPr>
          <p:spPr bwMode="auto">
            <a:xfrm>
              <a:off x="5694196" y="25025121"/>
              <a:ext cx="2124075" cy="387350"/>
            </a:xfrm>
            <a:prstGeom prst="downArrow">
              <a:avLst>
                <a:gd name="adj1" fmla="val 25631"/>
                <a:gd name="adj2" fmla="val 50000"/>
              </a:avLst>
            </a:prstGeom>
            <a:grpFill/>
            <a:ln w="9525" cap="flat" cmpd="sng" algn="ctr">
              <a:solidFill>
                <a:schemeClr val="bg1"/>
              </a:solidFill>
              <a:prstDash val="solid"/>
              <a:round/>
              <a:headEnd type="none" w="med" len="med"/>
              <a:tailEnd type="none" w="med" len="med"/>
            </a:ln>
            <a:effectLst/>
          </p:spPr>
          <p:txBody>
            <a:bodyPr/>
            <a:lstStyle/>
            <a:p>
              <a:pPr defTabSz="4321175" eaLnBrk="1" hangingPunct="1">
                <a:defRPr/>
              </a:pPr>
              <a:endParaRPr lang="en-AU" sz="8800" dirty="0">
                <a:solidFill>
                  <a:srgbClr val="000066"/>
                </a:solidFill>
                <a:latin typeface="Calibri" panose="020F0502020204030204" pitchFamily="34" charset="0"/>
                <a:cs typeface="Arial" charset="0"/>
              </a:endParaRPr>
            </a:p>
          </p:txBody>
        </p:sp>
      </p:grpSp>
      <p:sp>
        <p:nvSpPr>
          <p:cNvPr id="137" name="TextBox 136"/>
          <p:cNvSpPr txBox="1"/>
          <p:nvPr/>
        </p:nvSpPr>
        <p:spPr>
          <a:xfrm>
            <a:off x="25345889" y="16353692"/>
            <a:ext cx="2458813" cy="369332"/>
          </a:xfrm>
          <a:prstGeom prst="rect">
            <a:avLst/>
          </a:prstGeom>
          <a:noFill/>
        </p:spPr>
        <p:txBody>
          <a:bodyPr wrap="square" rtlCol="0">
            <a:spAutoFit/>
          </a:bodyPr>
          <a:lstStyle/>
          <a:p>
            <a:pPr algn="ctr"/>
            <a:r>
              <a:rPr lang="en-AU" sz="1800" b="1" dirty="0">
                <a:solidFill>
                  <a:srgbClr val="000066"/>
                </a:solidFill>
              </a:rPr>
              <a:t>Study 2</a:t>
            </a:r>
          </a:p>
        </p:txBody>
      </p:sp>
      <p:sp>
        <p:nvSpPr>
          <p:cNvPr id="140" name="TextBox 139"/>
          <p:cNvSpPr txBox="1"/>
          <p:nvPr/>
        </p:nvSpPr>
        <p:spPr>
          <a:xfrm>
            <a:off x="15965293" y="10389707"/>
            <a:ext cx="2160240" cy="369332"/>
          </a:xfrm>
          <a:prstGeom prst="rect">
            <a:avLst/>
          </a:prstGeom>
          <a:noFill/>
        </p:spPr>
        <p:txBody>
          <a:bodyPr wrap="square" rtlCol="0">
            <a:spAutoFit/>
          </a:bodyPr>
          <a:lstStyle/>
          <a:p>
            <a:pPr algn="ctr"/>
            <a:r>
              <a:rPr lang="en-AU" sz="1800" b="1" dirty="0">
                <a:solidFill>
                  <a:srgbClr val="000066"/>
                </a:solidFill>
              </a:rPr>
              <a:t>Study 1</a:t>
            </a:r>
          </a:p>
        </p:txBody>
      </p:sp>
      <p:sp>
        <p:nvSpPr>
          <p:cNvPr id="141" name="TextBox 140"/>
          <p:cNvSpPr txBox="1"/>
          <p:nvPr/>
        </p:nvSpPr>
        <p:spPr>
          <a:xfrm>
            <a:off x="25040759" y="10376018"/>
            <a:ext cx="2458813" cy="369332"/>
          </a:xfrm>
          <a:prstGeom prst="rect">
            <a:avLst/>
          </a:prstGeom>
          <a:noFill/>
        </p:spPr>
        <p:txBody>
          <a:bodyPr wrap="square" rtlCol="0">
            <a:spAutoFit/>
          </a:bodyPr>
          <a:lstStyle/>
          <a:p>
            <a:pPr algn="ctr"/>
            <a:r>
              <a:rPr lang="en-AU" sz="1800" b="1" dirty="0">
                <a:solidFill>
                  <a:srgbClr val="000066"/>
                </a:solidFill>
              </a:rPr>
              <a:t>Study 2</a:t>
            </a:r>
          </a:p>
        </p:txBody>
      </p:sp>
      <p:sp>
        <p:nvSpPr>
          <p:cNvPr id="4" name="TextBox 3"/>
          <p:cNvSpPr txBox="1"/>
          <p:nvPr/>
        </p:nvSpPr>
        <p:spPr>
          <a:xfrm>
            <a:off x="1708310" y="20376183"/>
            <a:ext cx="9215357" cy="646331"/>
          </a:xfrm>
          <a:prstGeom prst="rect">
            <a:avLst/>
          </a:prstGeom>
          <a:noFill/>
        </p:spPr>
        <p:txBody>
          <a:bodyPr wrap="square" rtlCol="0">
            <a:spAutoFit/>
          </a:bodyPr>
          <a:lstStyle/>
          <a:p>
            <a:pPr lvl="1" algn="ctr"/>
            <a:r>
              <a:rPr lang="en-AU" sz="3600" b="1" dirty="0" smtClean="0">
                <a:solidFill>
                  <a:srgbClr val="92D050"/>
                </a:solidFill>
                <a:latin typeface="Calibri" panose="020F0502020204030204" pitchFamily="34" charset="0"/>
              </a:rPr>
              <a:t>RECRUITMENT/WITHDRAWAL FLOW CHART</a:t>
            </a:r>
            <a:endParaRPr lang="en-AU" sz="3600" b="1" dirty="0">
              <a:solidFill>
                <a:srgbClr val="92D050"/>
              </a:solidFill>
              <a:latin typeface="Calibri" panose="020F0502020204030204" pitchFamily="34" charset="0"/>
            </a:endParaRPr>
          </a:p>
        </p:txBody>
      </p:sp>
      <p:sp>
        <p:nvSpPr>
          <p:cNvPr id="83" name="Rounded Rectangle 82"/>
          <p:cNvSpPr/>
          <p:nvPr/>
        </p:nvSpPr>
        <p:spPr bwMode="auto">
          <a:xfrm>
            <a:off x="12793463" y="28218858"/>
            <a:ext cx="18167821" cy="11261047"/>
          </a:xfrm>
          <a:prstGeom prst="roundRect">
            <a:avLst>
              <a:gd name="adj" fmla="val 4095"/>
            </a:avLst>
          </a:prstGeom>
          <a:solidFill>
            <a:schemeClr val="bg1"/>
          </a:solidFill>
          <a:ln w="57150" cap="flat" cmpd="sng" algn="ctr">
            <a:solidFill>
              <a:schemeClr val="accent1">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AU" sz="3600" b="1" dirty="0" smtClean="0">
                <a:solidFill>
                  <a:srgbClr val="B719B7"/>
                </a:solidFill>
                <a:latin typeface="Calibri" panose="020F0502020204030204" pitchFamily="34" charset="0"/>
              </a:rPr>
              <a:t>FINDINGS</a:t>
            </a:r>
            <a:endParaRPr lang="en-AU" sz="3600" dirty="0">
              <a:solidFill>
                <a:srgbClr val="B719B7"/>
              </a:solidFill>
              <a:latin typeface="Calibri" panose="020F0502020204030204" pitchFamily="34" charset="0"/>
            </a:endParaRPr>
          </a:p>
          <a:p>
            <a:pPr algn="just"/>
            <a:r>
              <a:rPr lang="en-AU" sz="2400" dirty="0" smtClean="0">
                <a:solidFill>
                  <a:schemeClr val="accent6">
                    <a:lumMod val="75000"/>
                  </a:schemeClr>
                </a:solidFill>
                <a:latin typeface="Calibri" panose="020F0502020204030204" pitchFamily="34" charset="0"/>
              </a:rPr>
              <a:t>The dying </a:t>
            </a:r>
            <a:r>
              <a:rPr lang="en-AU" sz="2400" dirty="0">
                <a:solidFill>
                  <a:schemeClr val="accent6">
                    <a:lumMod val="75000"/>
                  </a:schemeClr>
                </a:solidFill>
                <a:latin typeface="Calibri" panose="020F0502020204030204" pitchFamily="34" charset="0"/>
              </a:rPr>
              <a:t>phase was not what </a:t>
            </a:r>
            <a:r>
              <a:rPr lang="en-AU" sz="2400" dirty="0" smtClean="0">
                <a:solidFill>
                  <a:schemeClr val="accent6">
                    <a:lumMod val="75000"/>
                  </a:schemeClr>
                </a:solidFill>
                <a:latin typeface="Calibri" panose="020F0502020204030204" pitchFamily="34" charset="0"/>
              </a:rPr>
              <a:t>most participants </a:t>
            </a:r>
            <a:r>
              <a:rPr lang="en-AU" sz="2400" dirty="0">
                <a:solidFill>
                  <a:schemeClr val="accent6">
                    <a:lumMod val="75000"/>
                  </a:schemeClr>
                </a:solidFill>
                <a:latin typeface="Calibri" panose="020F0502020204030204" pitchFamily="34" charset="0"/>
              </a:rPr>
              <a:t>constructed as the ‘main event’ in the hospital admission. Participants spent more time in the interviews reflecting upon the events leading up to the hospital admission and the impact of the death on their family </a:t>
            </a:r>
            <a:r>
              <a:rPr lang="en-AU" sz="2400" dirty="0" smtClean="0">
                <a:solidFill>
                  <a:schemeClr val="accent6">
                    <a:lumMod val="75000"/>
                  </a:schemeClr>
                </a:solidFill>
                <a:latin typeface="Calibri" panose="020F0502020204030204" pitchFamily="34" charset="0"/>
              </a:rPr>
              <a:t>rather </a:t>
            </a:r>
            <a:r>
              <a:rPr lang="en-AU" sz="2400" dirty="0">
                <a:solidFill>
                  <a:schemeClr val="accent6">
                    <a:lumMod val="75000"/>
                  </a:schemeClr>
                </a:solidFill>
                <a:latin typeface="Calibri" panose="020F0502020204030204" pitchFamily="34" charset="0"/>
              </a:rPr>
              <a:t>than the dying phase itself. </a:t>
            </a:r>
          </a:p>
          <a:p>
            <a:pPr algn="just"/>
            <a:r>
              <a:rPr lang="en-AU" sz="2400" b="1" dirty="0">
                <a:solidFill>
                  <a:schemeClr val="accent6">
                    <a:lumMod val="75000"/>
                  </a:schemeClr>
                </a:solidFill>
                <a:latin typeface="Calibri" panose="020F0502020204030204" pitchFamily="34" charset="0"/>
              </a:rPr>
              <a:t>Study 1</a:t>
            </a:r>
            <a:endParaRPr lang="en-AU" sz="2400" dirty="0">
              <a:solidFill>
                <a:schemeClr val="accent6">
                  <a:lumMod val="75000"/>
                </a:schemeClr>
              </a:solidFill>
              <a:latin typeface="Calibri" panose="020F0502020204030204" pitchFamily="34" charset="0"/>
            </a:endParaRP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Interviews tended to be more emotive, with participants reflecting on the patient’s health journey from </a:t>
            </a:r>
            <a:r>
              <a:rPr lang="en-AU" sz="2400" dirty="0" smtClean="0">
                <a:solidFill>
                  <a:schemeClr val="accent6">
                    <a:lumMod val="75000"/>
                  </a:schemeClr>
                </a:solidFill>
                <a:latin typeface="Calibri" panose="020F0502020204030204" pitchFamily="34" charset="0"/>
              </a:rPr>
              <a:t>life before </a:t>
            </a:r>
            <a:r>
              <a:rPr lang="en-AU" sz="2400" dirty="0">
                <a:solidFill>
                  <a:schemeClr val="accent6">
                    <a:lumMod val="75000"/>
                  </a:schemeClr>
                </a:solidFill>
                <a:latin typeface="Calibri" panose="020F0502020204030204" pitchFamily="34" charset="0"/>
              </a:rPr>
              <a:t>the diagnosis of dementia to the impact of the death on the family unit. </a:t>
            </a: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Caregivers were mostly willing to </a:t>
            </a:r>
            <a:r>
              <a:rPr lang="en-AU" sz="2400" dirty="0" smtClean="0">
                <a:solidFill>
                  <a:schemeClr val="accent6">
                    <a:lumMod val="75000"/>
                  </a:schemeClr>
                </a:solidFill>
                <a:latin typeface="Calibri" panose="020F0502020204030204" pitchFamily="34" charset="0"/>
              </a:rPr>
              <a:t>participate when contacted; </a:t>
            </a:r>
            <a:r>
              <a:rPr lang="en-AU" sz="2400" dirty="0">
                <a:solidFill>
                  <a:schemeClr val="accent6">
                    <a:lumMod val="75000"/>
                  </a:schemeClr>
                </a:solidFill>
                <a:latin typeface="Calibri" panose="020F0502020204030204" pitchFamily="34" charset="0"/>
              </a:rPr>
              <a:t>much harder to recruit clinician participants.</a:t>
            </a:r>
          </a:p>
          <a:p>
            <a:pPr algn="just"/>
            <a:r>
              <a:rPr lang="en-AU" sz="2400" b="1" dirty="0">
                <a:solidFill>
                  <a:schemeClr val="accent6">
                    <a:lumMod val="75000"/>
                  </a:schemeClr>
                </a:solidFill>
                <a:latin typeface="Calibri" panose="020F0502020204030204" pitchFamily="34" charset="0"/>
              </a:rPr>
              <a:t>Study 2:</a:t>
            </a:r>
            <a:endParaRPr lang="en-AU" sz="2400" dirty="0">
              <a:solidFill>
                <a:schemeClr val="accent6">
                  <a:lumMod val="75000"/>
                </a:schemeClr>
              </a:solidFill>
              <a:latin typeface="Calibri" panose="020F0502020204030204" pitchFamily="34" charset="0"/>
            </a:endParaRP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Interviews prompted less emotive responses, with participants expanding on ‘yes/no’ and numerical questions with qualitative examples. </a:t>
            </a: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Participants </a:t>
            </a:r>
            <a:r>
              <a:rPr lang="en-AU" sz="2400" dirty="0" smtClean="0">
                <a:solidFill>
                  <a:schemeClr val="accent6">
                    <a:lumMod val="75000"/>
                  </a:schemeClr>
                </a:solidFill>
                <a:latin typeface="Calibri" panose="020F0502020204030204" pitchFamily="34" charset="0"/>
              </a:rPr>
              <a:t>either</a:t>
            </a:r>
          </a:p>
          <a:p>
            <a:pPr marL="799804" lvl="1" indent="-342900" algn="just">
              <a:buFont typeface="Arial" panose="020B0604020202020204" pitchFamily="34" charset="0"/>
              <a:buChar char="•"/>
            </a:pPr>
            <a:r>
              <a:rPr lang="en-AU" sz="2400" dirty="0" smtClean="0">
                <a:solidFill>
                  <a:schemeClr val="accent6">
                    <a:lumMod val="75000"/>
                  </a:schemeClr>
                </a:solidFill>
                <a:latin typeface="Calibri" panose="020F0502020204030204" pitchFamily="34" charset="0"/>
              </a:rPr>
              <a:t> </a:t>
            </a:r>
            <a:r>
              <a:rPr lang="en-AU" sz="2400" dirty="0">
                <a:solidFill>
                  <a:schemeClr val="accent6">
                    <a:lumMod val="75000"/>
                  </a:schemeClr>
                </a:solidFill>
                <a:latin typeface="Calibri" panose="020F0502020204030204" pitchFamily="34" charset="0"/>
              </a:rPr>
              <a:t>a) merged the active </a:t>
            </a:r>
            <a:r>
              <a:rPr lang="en-AU" sz="2400" dirty="0" smtClean="0">
                <a:solidFill>
                  <a:schemeClr val="accent6">
                    <a:lumMod val="75000"/>
                  </a:schemeClr>
                </a:solidFill>
                <a:latin typeface="Calibri" panose="020F0502020204030204" pitchFamily="34" charset="0"/>
              </a:rPr>
              <a:t>treatment phase and end of life phase, meaning satisfaction scores for end of life care were not clearly differentiated, or </a:t>
            </a:r>
          </a:p>
          <a:p>
            <a:pPr marL="799804" lvl="1" indent="-342900" algn="just">
              <a:buFont typeface="Arial" panose="020B0604020202020204" pitchFamily="34" charset="0"/>
              <a:buChar char="•"/>
            </a:pPr>
            <a:r>
              <a:rPr lang="en-AU" sz="2400" dirty="0" smtClean="0">
                <a:solidFill>
                  <a:schemeClr val="accent6">
                    <a:lumMod val="75000"/>
                  </a:schemeClr>
                </a:solidFill>
                <a:latin typeface="Calibri" panose="020F0502020204030204" pitchFamily="34" charset="0"/>
              </a:rPr>
              <a:t> </a:t>
            </a:r>
            <a:r>
              <a:rPr lang="en-AU" sz="2400" dirty="0">
                <a:solidFill>
                  <a:schemeClr val="accent6">
                    <a:lumMod val="75000"/>
                  </a:schemeClr>
                </a:solidFill>
                <a:latin typeface="Calibri" panose="020F0502020204030204" pitchFamily="34" charset="0"/>
              </a:rPr>
              <a:t>b) had unsatisfactory active treatment phases but reported satisfaction with end of life care.  </a:t>
            </a:r>
          </a:p>
          <a:p>
            <a:pPr algn="just"/>
            <a:r>
              <a:rPr lang="en-AU" sz="2400" b="1" dirty="0" smtClean="0">
                <a:solidFill>
                  <a:schemeClr val="accent6">
                    <a:lumMod val="75000"/>
                  </a:schemeClr>
                </a:solidFill>
                <a:latin typeface="Calibri" panose="020F0502020204030204" pitchFamily="34" charset="0"/>
              </a:rPr>
              <a:t>Positive Outcomes:</a:t>
            </a:r>
            <a:endParaRPr lang="en-AU" sz="2400" dirty="0">
              <a:solidFill>
                <a:schemeClr val="accent6">
                  <a:lumMod val="75000"/>
                </a:schemeClr>
              </a:solidFill>
              <a:latin typeface="Calibri" panose="020F0502020204030204" pitchFamily="34" charset="0"/>
            </a:endParaRP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Kind gestures had greater significance (i.e. shaving male patients, offering hugs/condolences) than medical care or symptom management. </a:t>
            </a: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Quantitative ratings </a:t>
            </a:r>
            <a:r>
              <a:rPr lang="en-AU" sz="2400" dirty="0" smtClean="0">
                <a:solidFill>
                  <a:schemeClr val="accent6">
                    <a:lumMod val="75000"/>
                  </a:schemeClr>
                </a:solidFill>
                <a:latin typeface="Calibri" panose="020F0502020204030204" pitchFamily="34" charset="0"/>
              </a:rPr>
              <a:t>of care for </a:t>
            </a:r>
            <a:r>
              <a:rPr lang="en-AU" sz="2400" dirty="0">
                <a:solidFill>
                  <a:schemeClr val="accent6">
                    <a:lumMod val="75000"/>
                  </a:schemeClr>
                </a:solidFill>
                <a:latin typeface="Calibri" panose="020F0502020204030204" pitchFamily="34" charset="0"/>
              </a:rPr>
              <a:t>Study 2 </a:t>
            </a:r>
            <a:r>
              <a:rPr lang="en-AU" sz="2400" dirty="0" smtClean="0">
                <a:solidFill>
                  <a:schemeClr val="accent6">
                    <a:lumMod val="75000"/>
                  </a:schemeClr>
                </a:solidFill>
                <a:latin typeface="Calibri" panose="020F0502020204030204" pitchFamily="34" charset="0"/>
              </a:rPr>
              <a:t>are high</a:t>
            </a:r>
            <a:r>
              <a:rPr lang="en-AU" sz="2400" dirty="0">
                <a:solidFill>
                  <a:schemeClr val="accent6">
                    <a:lumMod val="75000"/>
                  </a:schemeClr>
                </a:solidFill>
                <a:latin typeface="Calibri" panose="020F0502020204030204" pitchFamily="34" charset="0"/>
              </a:rPr>
              <a:t>; currently an average of 8.5/10 satisfaction for all domains of care. </a:t>
            </a: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During follow up phone calls following interviews, participants expressed appreciation for the opportunity to </a:t>
            </a:r>
            <a:r>
              <a:rPr lang="en-AU" sz="2400" dirty="0" smtClean="0">
                <a:solidFill>
                  <a:schemeClr val="accent6">
                    <a:lumMod val="75000"/>
                  </a:schemeClr>
                </a:solidFill>
                <a:latin typeface="Calibri" panose="020F0502020204030204" pitchFamily="34" charset="0"/>
              </a:rPr>
              <a:t>take part in the research</a:t>
            </a:r>
            <a:r>
              <a:rPr lang="en-AU" sz="2400" dirty="0">
                <a:solidFill>
                  <a:schemeClr val="accent6">
                    <a:lumMod val="75000"/>
                  </a:schemeClr>
                </a:solidFill>
                <a:latin typeface="Calibri" panose="020F0502020204030204" pitchFamily="34" charset="0"/>
              </a:rPr>
              <a:t>. </a:t>
            </a:r>
          </a:p>
          <a:p>
            <a:pPr algn="just"/>
            <a:r>
              <a:rPr lang="en-AU" sz="2400" b="1" dirty="0">
                <a:solidFill>
                  <a:schemeClr val="accent6">
                    <a:lumMod val="75000"/>
                  </a:schemeClr>
                </a:solidFill>
                <a:latin typeface="Calibri" panose="020F0502020204030204" pitchFamily="34" charset="0"/>
              </a:rPr>
              <a:t>Challenges:</a:t>
            </a:r>
            <a:endParaRPr lang="en-AU" sz="2400" dirty="0">
              <a:solidFill>
                <a:schemeClr val="accent6">
                  <a:lumMod val="75000"/>
                </a:schemeClr>
              </a:solidFill>
              <a:latin typeface="Calibri" panose="020F0502020204030204" pitchFamily="34" charset="0"/>
            </a:endParaRPr>
          </a:p>
          <a:p>
            <a:pPr marL="342900" indent="-342900">
              <a:buFont typeface="Arial" panose="020B0604020202020204" pitchFamily="34" charset="0"/>
              <a:buChar char="•"/>
            </a:pPr>
            <a:r>
              <a:rPr lang="en-AU" sz="2400" dirty="0" smtClean="0">
                <a:solidFill>
                  <a:schemeClr val="accent6">
                    <a:lumMod val="75000"/>
                  </a:schemeClr>
                </a:solidFill>
                <a:latin typeface="Calibri" panose="020F0502020204030204" pitchFamily="34" charset="0"/>
              </a:rPr>
              <a:t>Pilot recruitment </a:t>
            </a:r>
            <a:r>
              <a:rPr lang="en-AU" sz="2400" dirty="0">
                <a:solidFill>
                  <a:schemeClr val="accent6">
                    <a:lumMod val="75000"/>
                  </a:schemeClr>
                </a:solidFill>
                <a:latin typeface="Calibri" panose="020F0502020204030204" pitchFamily="34" charset="0"/>
              </a:rPr>
              <a:t>letters for Study 1 </a:t>
            </a:r>
            <a:r>
              <a:rPr lang="en-AU" sz="2400" dirty="0" smtClean="0">
                <a:solidFill>
                  <a:schemeClr val="accent6">
                    <a:lumMod val="75000"/>
                  </a:schemeClr>
                </a:solidFill>
                <a:latin typeface="Calibri" panose="020F0502020204030204" pitchFamily="34" charset="0"/>
              </a:rPr>
              <a:t>specified the </a:t>
            </a:r>
            <a:r>
              <a:rPr lang="en-AU" sz="2400" dirty="0">
                <a:solidFill>
                  <a:schemeClr val="accent6">
                    <a:lumMod val="75000"/>
                  </a:schemeClr>
                </a:solidFill>
                <a:latin typeface="Calibri" panose="020F0502020204030204" pitchFamily="34" charset="0"/>
              </a:rPr>
              <a:t>research </a:t>
            </a:r>
            <a:r>
              <a:rPr lang="en-AU" sz="2400" dirty="0" smtClean="0">
                <a:solidFill>
                  <a:schemeClr val="accent6">
                    <a:lumMod val="75000"/>
                  </a:schemeClr>
                </a:solidFill>
                <a:latin typeface="Calibri" panose="020F0502020204030204" pitchFamily="34" charset="0"/>
              </a:rPr>
              <a:t>focussed on </a:t>
            </a:r>
            <a:r>
              <a:rPr lang="en-AU" sz="2400" dirty="0">
                <a:solidFill>
                  <a:schemeClr val="accent6">
                    <a:lumMod val="75000"/>
                  </a:schemeClr>
                </a:solidFill>
                <a:latin typeface="Calibri" panose="020F0502020204030204" pitchFamily="34" charset="0"/>
              </a:rPr>
              <a:t>patients with </a:t>
            </a:r>
            <a:r>
              <a:rPr lang="en-AU" sz="2400" dirty="0" smtClean="0">
                <a:solidFill>
                  <a:schemeClr val="accent6">
                    <a:lumMod val="75000"/>
                  </a:schemeClr>
                </a:solidFill>
                <a:latin typeface="Calibri" panose="020F0502020204030204" pitchFamily="34" charset="0"/>
              </a:rPr>
              <a:t>dementia. </a:t>
            </a:r>
            <a:r>
              <a:rPr lang="en-AU" sz="2400" dirty="0">
                <a:solidFill>
                  <a:schemeClr val="accent6">
                    <a:lumMod val="75000"/>
                  </a:schemeClr>
                </a:solidFill>
                <a:latin typeface="Calibri" panose="020F0502020204030204" pitchFamily="34" charset="0"/>
              </a:rPr>
              <a:t>Caregivers would become distressed by this if they perceived that the patient did not have a cognitive </a:t>
            </a:r>
            <a:r>
              <a:rPr lang="en-AU" sz="2400" dirty="0" smtClean="0">
                <a:solidFill>
                  <a:schemeClr val="accent6">
                    <a:lumMod val="75000"/>
                  </a:schemeClr>
                </a:solidFill>
                <a:latin typeface="Calibri" panose="020F0502020204030204" pitchFamily="34" charset="0"/>
              </a:rPr>
              <a:t>impairment or that a misdiagnosis had been made in hospital. Subsequently, an identical letter was used for both studies with further clarification around any dementia diagnosis taking place in the follow up phone call. </a:t>
            </a:r>
            <a:endParaRPr lang="en-AU" sz="2400" dirty="0">
              <a:solidFill>
                <a:schemeClr val="accent6">
                  <a:lumMod val="75000"/>
                </a:schemeClr>
              </a:solidFill>
              <a:latin typeface="Calibri" panose="020F0502020204030204" pitchFamily="34" charset="0"/>
            </a:endParaRPr>
          </a:p>
          <a:p>
            <a:pPr marL="342900" lvl="0" indent="-342900" algn="just">
              <a:buFont typeface="Arial" panose="020B0604020202020204" pitchFamily="34" charset="0"/>
              <a:buChar char="•"/>
            </a:pPr>
            <a:r>
              <a:rPr lang="en-AU" sz="2400" dirty="0" smtClean="0">
                <a:solidFill>
                  <a:schemeClr val="accent6">
                    <a:lumMod val="75000"/>
                  </a:schemeClr>
                </a:solidFill>
                <a:latin typeface="Calibri" panose="020F0502020204030204" pitchFamily="34" charset="0"/>
              </a:rPr>
              <a:t>Initially</a:t>
            </a:r>
            <a:r>
              <a:rPr lang="en-AU" sz="2400" dirty="0">
                <a:solidFill>
                  <a:schemeClr val="accent6">
                    <a:lumMod val="75000"/>
                  </a:schemeClr>
                </a:solidFill>
                <a:latin typeface="Calibri" panose="020F0502020204030204" pitchFamily="34" charset="0"/>
              </a:rPr>
              <a:t>, </a:t>
            </a:r>
            <a:r>
              <a:rPr lang="en-AU" sz="2400" dirty="0" smtClean="0">
                <a:solidFill>
                  <a:schemeClr val="accent6">
                    <a:lumMod val="75000"/>
                  </a:schemeClr>
                </a:solidFill>
                <a:latin typeface="Calibri" panose="020F0502020204030204" pitchFamily="34" charset="0"/>
              </a:rPr>
              <a:t>participants </a:t>
            </a:r>
            <a:r>
              <a:rPr lang="en-AU" sz="2400" dirty="0">
                <a:solidFill>
                  <a:schemeClr val="accent6">
                    <a:lumMod val="75000"/>
                  </a:schemeClr>
                </a:solidFill>
                <a:latin typeface="Calibri" panose="020F0502020204030204" pitchFamily="34" charset="0"/>
              </a:rPr>
              <a:t>would be sent the invitation letter and information pack (14 pages) in one posting which was reported to be an </a:t>
            </a:r>
            <a:r>
              <a:rPr lang="en-AU" sz="2400" dirty="0" smtClean="0">
                <a:solidFill>
                  <a:schemeClr val="accent6">
                    <a:lumMod val="75000"/>
                  </a:schemeClr>
                </a:solidFill>
                <a:latin typeface="Calibri" panose="020F0502020204030204" pitchFamily="34" charset="0"/>
              </a:rPr>
              <a:t>‘information overload’.</a:t>
            </a:r>
            <a:endParaRPr lang="en-AU" sz="2400" dirty="0">
              <a:solidFill>
                <a:schemeClr val="accent6">
                  <a:lumMod val="75000"/>
                </a:schemeClr>
              </a:solidFill>
              <a:latin typeface="Calibri" panose="020F0502020204030204" pitchFamily="34" charset="0"/>
            </a:endParaRP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Often next-of-kin addresses and contact details </a:t>
            </a:r>
            <a:r>
              <a:rPr lang="en-AU" sz="2400" dirty="0" smtClean="0">
                <a:solidFill>
                  <a:schemeClr val="accent6">
                    <a:lumMod val="75000"/>
                  </a:schemeClr>
                </a:solidFill>
                <a:latin typeface="Calibri" panose="020F0502020204030204" pitchFamily="34" charset="0"/>
              </a:rPr>
              <a:t>were incorrect </a:t>
            </a:r>
            <a:r>
              <a:rPr lang="en-AU" sz="2400" dirty="0">
                <a:solidFill>
                  <a:schemeClr val="accent6">
                    <a:lumMod val="75000"/>
                  </a:schemeClr>
                </a:solidFill>
                <a:latin typeface="Calibri" panose="020F0502020204030204" pitchFamily="34" charset="0"/>
              </a:rPr>
              <a:t>in </a:t>
            </a:r>
            <a:r>
              <a:rPr lang="en-AU" sz="2400" dirty="0" smtClean="0">
                <a:solidFill>
                  <a:schemeClr val="accent6">
                    <a:lumMod val="75000"/>
                  </a:schemeClr>
                </a:solidFill>
                <a:latin typeface="Calibri" panose="020F0502020204030204" pitchFamily="34" charset="0"/>
              </a:rPr>
              <a:t>patient’s medical file </a:t>
            </a:r>
            <a:r>
              <a:rPr lang="en-AU" sz="2400" dirty="0">
                <a:solidFill>
                  <a:schemeClr val="accent6">
                    <a:lumMod val="75000"/>
                  </a:schemeClr>
                </a:solidFill>
                <a:latin typeface="Calibri" panose="020F0502020204030204" pitchFamily="34" charset="0"/>
              </a:rPr>
              <a:t>resulting in missed opportunities for recruitment. </a:t>
            </a:r>
          </a:p>
          <a:p>
            <a:pPr algn="just"/>
            <a:r>
              <a:rPr lang="en-AU" sz="2400" b="1" dirty="0" smtClean="0">
                <a:solidFill>
                  <a:schemeClr val="accent6">
                    <a:lumMod val="75000"/>
                  </a:schemeClr>
                </a:solidFill>
                <a:latin typeface="Calibri" panose="020F0502020204030204" pitchFamily="34" charset="0"/>
              </a:rPr>
              <a:t>Unexpected Findings:</a:t>
            </a:r>
            <a:endParaRPr lang="en-AU" sz="2400" dirty="0">
              <a:solidFill>
                <a:schemeClr val="accent6">
                  <a:lumMod val="75000"/>
                </a:schemeClr>
              </a:solidFill>
              <a:latin typeface="Calibri" panose="020F0502020204030204" pitchFamily="34" charset="0"/>
            </a:endParaRP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Caregivers could be unhappy about care and treatment decisions leading up to the dying period but satisfied with end of life care itself.</a:t>
            </a:r>
          </a:p>
          <a:p>
            <a:pPr marL="342900" lvl="0" indent="-342900" algn="just">
              <a:buFont typeface="Arial" panose="020B0604020202020204" pitchFamily="34" charset="0"/>
              <a:buChar char="•"/>
            </a:pPr>
            <a:r>
              <a:rPr lang="en-AU" sz="2400" dirty="0">
                <a:solidFill>
                  <a:schemeClr val="accent6">
                    <a:lumMod val="75000"/>
                  </a:schemeClr>
                </a:solidFill>
                <a:latin typeface="Calibri" panose="020F0502020204030204" pitchFamily="34" charset="0"/>
              </a:rPr>
              <a:t>When letters were not received due to incorrect contact details or postal errors, researchers were effectively ‘cold calling’ </a:t>
            </a:r>
            <a:r>
              <a:rPr lang="en-AU" sz="2400" dirty="0" smtClean="0">
                <a:solidFill>
                  <a:schemeClr val="accent6">
                    <a:lumMod val="75000"/>
                  </a:schemeClr>
                </a:solidFill>
                <a:latin typeface="Calibri" panose="020F0502020204030204" pitchFamily="34" charset="0"/>
              </a:rPr>
              <a:t>participants in the follow up phone call. Interestingly, these participants were more likely to participate than those contacted with the letter. </a:t>
            </a:r>
            <a:endParaRPr lang="en-AU" sz="8800" dirty="0">
              <a:solidFill>
                <a:schemeClr val="accent6">
                  <a:lumMod val="7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2">
      <a:dk1>
        <a:srgbClr val="000000"/>
      </a:dk1>
      <a:lt1>
        <a:srgbClr val="FFFFFF"/>
      </a:lt1>
      <a:dk2>
        <a:srgbClr val="000000"/>
      </a:dk2>
      <a:lt2>
        <a:srgbClr val="808080"/>
      </a:lt2>
      <a:accent1>
        <a:srgbClr val="9E38B2"/>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21175" rtl="0" eaLnBrk="1" fontAlgn="base" latinLnBrk="0" hangingPunct="1">
          <a:lnSpc>
            <a:spcPct val="100000"/>
          </a:lnSpc>
          <a:spcBef>
            <a:spcPct val="0"/>
          </a:spcBef>
          <a:spcAft>
            <a:spcPct val="0"/>
          </a:spcAft>
          <a:buClrTx/>
          <a:buSzTx/>
          <a:buFontTx/>
          <a:buNone/>
          <a:tabLst/>
          <a:defRPr kumimoji="0" lang="en-AU" sz="8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21175" rtl="0" eaLnBrk="1" fontAlgn="base" latinLnBrk="0" hangingPunct="1">
          <a:lnSpc>
            <a:spcPct val="100000"/>
          </a:lnSpc>
          <a:spcBef>
            <a:spcPct val="0"/>
          </a:spcBef>
          <a:spcAft>
            <a:spcPct val="0"/>
          </a:spcAft>
          <a:buClrTx/>
          <a:buSzTx/>
          <a:buFontTx/>
          <a:buNone/>
          <a:tabLst/>
          <a:defRPr kumimoji="0" lang="en-AU" sz="85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2370</TotalTime>
  <Words>1622</Words>
  <Application>Microsoft Office PowerPoint</Application>
  <PresentationFormat>Custom</PresentationFormat>
  <Paragraphs>136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Black</vt:lpstr>
      <vt:lpstr>Calibri</vt:lpstr>
      <vt:lpstr>Times New Roman</vt:lpstr>
      <vt:lpstr>Default Design</vt:lpstr>
      <vt:lpstr>PowerPoint Presentation</vt:lpstr>
    </vt:vector>
  </TitlesOfParts>
  <Company>Southern Health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dc:creator>
  <cp:lastModifiedBy>Andrew Lyons-Reid</cp:lastModifiedBy>
  <cp:revision>248</cp:revision>
  <cp:lastPrinted>2016-10-19T03:12:13Z</cp:lastPrinted>
  <dcterms:created xsi:type="dcterms:W3CDTF">2008-04-03T13:17:53Z</dcterms:created>
  <dcterms:modified xsi:type="dcterms:W3CDTF">2016-11-06T21:14:59Z</dcterms:modified>
</cp:coreProperties>
</file>