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64" r:id="rId3"/>
    <p:sldId id="291" r:id="rId4"/>
    <p:sldId id="292" r:id="rId5"/>
    <p:sldId id="293" r:id="rId6"/>
    <p:sldId id="272" r:id="rId7"/>
    <p:sldId id="296" r:id="rId8"/>
    <p:sldId id="337" r:id="rId9"/>
    <p:sldId id="278" r:id="rId10"/>
    <p:sldId id="277" r:id="rId11"/>
    <p:sldId id="326" r:id="rId12"/>
    <p:sldId id="327" r:id="rId13"/>
    <p:sldId id="328" r:id="rId14"/>
    <p:sldId id="325" r:id="rId15"/>
    <p:sldId id="276" r:id="rId16"/>
    <p:sldId id="306" r:id="rId17"/>
    <p:sldId id="301" r:id="rId18"/>
    <p:sldId id="307" r:id="rId19"/>
    <p:sldId id="308" r:id="rId20"/>
    <p:sldId id="310" r:id="rId21"/>
    <p:sldId id="309" r:id="rId22"/>
    <p:sldId id="274" r:id="rId23"/>
    <p:sldId id="275" r:id="rId24"/>
    <p:sldId id="322" r:id="rId25"/>
    <p:sldId id="281" r:id="rId26"/>
    <p:sldId id="298" r:id="rId27"/>
    <p:sldId id="329" r:id="rId28"/>
    <p:sldId id="330" r:id="rId29"/>
    <p:sldId id="332" r:id="rId30"/>
    <p:sldId id="331" r:id="rId31"/>
    <p:sldId id="333" r:id="rId32"/>
    <p:sldId id="336" r:id="rId33"/>
    <p:sldId id="280" r:id="rId34"/>
    <p:sldId id="311" r:id="rId35"/>
    <p:sldId id="312" r:id="rId36"/>
    <p:sldId id="313" r:id="rId37"/>
    <p:sldId id="314" r:id="rId38"/>
    <p:sldId id="315" r:id="rId39"/>
    <p:sldId id="318" r:id="rId40"/>
    <p:sldId id="324" r:id="rId41"/>
    <p:sldId id="323" r:id="rId42"/>
    <p:sldId id="299" r:id="rId43"/>
    <p:sldId id="334" r:id="rId44"/>
    <p:sldId id="335" r:id="rId45"/>
    <p:sldId id="297" r:id="rId46"/>
    <p:sldId id="300" r:id="rId47"/>
    <p:sldId id="320" r:id="rId48"/>
  </p:sldIdLst>
  <p:sldSz cx="9144000" cy="6858000" type="screen4x3"/>
  <p:notesSz cx="6858000" cy="91440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EAA"/>
    <a:srgbClr val="9F6BAD"/>
    <a:srgbClr val="9F6B99"/>
    <a:srgbClr val="4D4D4D"/>
    <a:srgbClr val="BAC122"/>
    <a:srgbClr val="E1B50F"/>
    <a:srgbClr val="C2C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919" autoAdjust="0"/>
  </p:normalViewPr>
  <p:slideViewPr>
    <p:cSldViewPr>
      <p:cViewPr varScale="1">
        <p:scale>
          <a:sx n="103" d="100"/>
          <a:sy n="103" d="100"/>
        </p:scale>
        <p:origin x="1854" y="108"/>
      </p:cViewPr>
      <p:guideLst>
        <p:guide orient="horz" pos="229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DD31A7F-8118-4EB2-B575-5FDB1E8F52EC}" type="datetimeFigureOut">
              <a:rPr lang="en-AU"/>
              <a:pPr>
                <a:defRPr/>
              </a:pPr>
              <a:t>21/07/2017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0414CDB-633C-40F6-A9C1-51590094083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64235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772E488-357C-4B9D-BC5B-7C3F31655FE2}" type="slidenum">
              <a:rPr lang="en-AU" altLang="en-US"/>
              <a:pPr/>
              <a:t>1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88586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FF24370-5C27-4E26-9FA1-48B6B9B58A4F}" type="slidenum">
              <a:rPr lang="en-AU" altLang="en-US"/>
              <a:pPr/>
              <a:t>3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04760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6C5B0FB-2B73-4AF0-8898-39A0C2BC6B5D}" type="slidenum">
              <a:rPr lang="en-AU" altLang="en-US"/>
              <a:pPr/>
              <a:t>4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061570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D062D1-9443-4563-B889-70699D5C70D7}" type="slidenum">
              <a:rPr lang="en-AU" altLang="en-US"/>
              <a:pPr/>
              <a:t>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67438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412875"/>
            <a:ext cx="7772400" cy="1470025"/>
          </a:xfrm>
        </p:spPr>
        <p:txBody>
          <a:bodyPr/>
          <a:lstStyle>
            <a:lvl1pPr>
              <a:defRPr sz="4200" b="1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AU" noProof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924175"/>
            <a:ext cx="6400800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AU" noProof="0" smtClean="0"/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55650" y="3860800"/>
            <a:ext cx="2133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4D4D4D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381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828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705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223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3980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416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8926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3958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775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2513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9170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AU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AU" altLang="en-US" smtClean="0"/>
          </a:p>
        </p:txBody>
      </p:sp>
      <p:pic>
        <p:nvPicPr>
          <p:cNvPr id="1028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5713"/>
            <a:ext cx="9144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278E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278EAA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278EAA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278EAA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278EAA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278EAA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278EAA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278EAA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rgbClr val="278EAA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78EAA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qheps.health.qld.gov.au/eds-and-the-viewer/home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qheps.health.qld.gov.au/eds-and-the-viewer/home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5013325"/>
            <a:ext cx="8135938" cy="1584325"/>
          </a:xfrm>
        </p:spPr>
        <p:txBody>
          <a:bodyPr/>
          <a:lstStyle/>
          <a:p>
            <a:pPr algn="ctr" eaLnBrk="1" hangingPunct="1"/>
            <a:r>
              <a:rPr lang="en-US" altLang="en-US" sz="4400" smtClean="0">
                <a:solidFill>
                  <a:schemeClr val="bg1"/>
                </a:solidFill>
              </a:rPr>
              <a:t>Advance Care Planning (ACP) across the sectors</a:t>
            </a:r>
            <a:r>
              <a:rPr lang="en-US" altLang="en-US" sz="1600" smtClean="0">
                <a:solidFill>
                  <a:schemeClr val="bg1"/>
                </a:solidFill>
              </a:rPr>
              <a:t> </a:t>
            </a:r>
            <a:br>
              <a:rPr lang="en-US" altLang="en-US" sz="1600" smtClean="0">
                <a:solidFill>
                  <a:schemeClr val="bg1"/>
                </a:solidFill>
              </a:rPr>
            </a:br>
            <a:r>
              <a:rPr lang="en-US" altLang="en-US" sz="1600" smtClean="0">
                <a:solidFill>
                  <a:schemeClr val="bg1"/>
                </a:solidFill>
              </a:rPr>
              <a:t>Metro South Health, Queensland</a:t>
            </a:r>
            <a:br>
              <a:rPr lang="en-US" altLang="en-US" sz="1600" smtClean="0">
                <a:solidFill>
                  <a:schemeClr val="bg1"/>
                </a:solidFill>
              </a:rPr>
            </a:br>
            <a:r>
              <a:rPr lang="en-US" altLang="en-US" sz="1600" smtClean="0">
                <a:solidFill>
                  <a:schemeClr val="bg1"/>
                </a:solidFill>
              </a:rPr>
              <a:t>www.mycaremychoices.com.au</a:t>
            </a:r>
            <a:r>
              <a:rPr lang="en-US" altLang="en-US" smtClean="0">
                <a:solidFill>
                  <a:schemeClr val="bg1"/>
                </a:solidFill>
              </a:rPr>
              <a:t/>
            </a:r>
            <a:br>
              <a:rPr lang="en-US" altLang="en-US" smtClean="0">
                <a:solidFill>
                  <a:schemeClr val="bg1"/>
                </a:solidFill>
              </a:rPr>
            </a:br>
            <a:endParaRPr lang="en-US" altLang="en-US" smtClean="0">
              <a:solidFill>
                <a:schemeClr val="bg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08400" y="1196975"/>
            <a:ext cx="5435600" cy="11525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 b="1" dirty="0" err="1" smtClean="0">
                <a:solidFill>
                  <a:schemeClr val="bg1"/>
                </a:solidFill>
                <a:latin typeface="+mj-lt"/>
              </a:rPr>
              <a:t>Dr</a:t>
            </a:r>
            <a:r>
              <a:rPr lang="en-US" altLang="en-US" sz="24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altLang="en-US" sz="2400" b="1" dirty="0" err="1" smtClean="0">
                <a:solidFill>
                  <a:schemeClr val="bg1"/>
                </a:solidFill>
                <a:latin typeface="+mj-lt"/>
              </a:rPr>
              <a:t>Leyton</a:t>
            </a:r>
            <a:r>
              <a:rPr lang="en-US" altLang="en-US" sz="2400" b="1" dirty="0" smtClean="0">
                <a:solidFill>
                  <a:schemeClr val="bg1"/>
                </a:solidFill>
                <a:latin typeface="+mj-lt"/>
              </a:rPr>
              <a:t> Miller, </a:t>
            </a:r>
            <a:r>
              <a:rPr lang="en-US" altLang="en-US" sz="2400" b="1" dirty="0" smtClean="0">
                <a:solidFill>
                  <a:schemeClr val="bg1"/>
                </a:solidFill>
              </a:rPr>
              <a:t>Registrar, MSH</a:t>
            </a:r>
          </a:p>
          <a:p>
            <a:pPr eaLnBrk="1" hangingPunct="1">
              <a:defRPr/>
            </a:pPr>
            <a:r>
              <a:rPr lang="en-US" altLang="en-US" sz="2400" b="1" dirty="0" smtClean="0">
                <a:solidFill>
                  <a:schemeClr val="bg1"/>
                </a:solidFill>
              </a:rPr>
              <a:t>X</a:t>
            </a:r>
            <a:r>
              <a:rPr lang="en-US" altLang="en-US" sz="2400" b="1" dirty="0" smtClean="0">
                <a:solidFill>
                  <a:schemeClr val="bg1"/>
                </a:solidFill>
                <a:latin typeface="+mj-lt"/>
              </a:rPr>
              <a:t>anthe Sansome, Manager, BSPCC</a:t>
            </a:r>
          </a:p>
          <a:p>
            <a:pPr eaLnBrk="1" hangingPunct="1">
              <a:defRPr/>
            </a:pPr>
            <a:endParaRPr lang="en-US" altLang="en-US" dirty="0" smtClean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64450" y="98425"/>
            <a:ext cx="1296988" cy="360363"/>
          </a:xfrm>
          <a:prstGeom prst="rect">
            <a:avLst/>
          </a:prstGeom>
          <a:solidFill>
            <a:srgbClr val="9F6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AU"/>
          </a:p>
        </p:txBody>
      </p:sp>
      <p:sp>
        <p:nvSpPr>
          <p:cNvPr id="10" name="Text Box 4"/>
          <p:cNvSpPr txBox="1"/>
          <p:nvPr/>
        </p:nvSpPr>
        <p:spPr>
          <a:xfrm>
            <a:off x="6804025" y="252413"/>
            <a:ext cx="2159000" cy="28733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36000" rIns="36000" bIns="36000"/>
          <a:lstStyle/>
          <a:p>
            <a:pPr algn="r" eaLnBrk="1" hangingPunct="1">
              <a:spcAft>
                <a:spcPts val="0"/>
              </a:spcAft>
              <a:defRPr/>
            </a:pPr>
            <a:r>
              <a:rPr lang="en-AU" sz="1050" spc="-10" dirty="0">
                <a:solidFill>
                  <a:srgbClr val="FFFFFF"/>
                </a:solidFill>
                <a:latin typeface="Trebuchet MS"/>
                <a:ea typeface="Times New Roman"/>
                <a:cs typeface="Times New Roman"/>
              </a:rPr>
              <a:t>Office of Advance Care Planning</a:t>
            </a:r>
            <a:endParaRPr lang="en-AU" sz="1050" dirty="0"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mtClean="0"/>
              <a:t>What sectors?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755650" y="2924175"/>
            <a:ext cx="6400800" cy="2665413"/>
          </a:xfrm>
        </p:spPr>
        <p:txBody>
          <a:bodyPr/>
          <a:lstStyle/>
          <a:p>
            <a:r>
              <a:rPr lang="en-US" altLang="en-US" smtClean="0"/>
              <a:t>Community</a:t>
            </a:r>
          </a:p>
          <a:p>
            <a:r>
              <a:rPr lang="en-US" altLang="en-US" smtClean="0"/>
              <a:t>Acute</a:t>
            </a:r>
          </a:p>
          <a:p>
            <a:r>
              <a:rPr lang="en-US" altLang="en-US" smtClean="0"/>
              <a:t>Residential</a:t>
            </a:r>
          </a:p>
          <a:p>
            <a:r>
              <a:rPr lang="en-US" altLang="en-US" smtClean="0"/>
              <a:t>Electronic</a:t>
            </a:r>
          </a:p>
        </p:txBody>
      </p:sp>
      <p:pic>
        <p:nvPicPr>
          <p:cNvPr id="14340" name="Picture 4" descr="D:\Users\sansomex\AppData\Local\Microsoft\Windows\Temporary Internet Files\Content.IE5\MADMIEOP\pie-34974_64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708275"/>
            <a:ext cx="3784600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250825" y="1412875"/>
            <a:ext cx="7345363" cy="1470025"/>
          </a:xfrm>
        </p:spPr>
        <p:txBody>
          <a:bodyPr/>
          <a:lstStyle/>
          <a:p>
            <a:r>
              <a:rPr lang="en-US" altLang="en-US" sz="3600" smtClean="0"/>
              <a:t>Which documents</a:t>
            </a:r>
            <a:r>
              <a:rPr lang="en-US" altLang="en-US" smtClean="0"/>
              <a:t>?</a:t>
            </a: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250825" y="2924175"/>
            <a:ext cx="4714875" cy="2665413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/>
              <a:t>Advance Health Directive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Enduring Power of Attorney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Statement of Choices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951" t="24407" r="33950" b="4719"/>
          <a:stretch/>
        </p:blipFill>
        <p:spPr>
          <a:xfrm>
            <a:off x="4966044" y="476672"/>
            <a:ext cx="4002446" cy="59766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250825" y="1412875"/>
            <a:ext cx="7345363" cy="1470025"/>
          </a:xfrm>
        </p:spPr>
        <p:txBody>
          <a:bodyPr/>
          <a:lstStyle/>
          <a:p>
            <a:r>
              <a:rPr lang="en-US" altLang="en-US" sz="3600" smtClean="0"/>
              <a:t>Which documents</a:t>
            </a:r>
            <a:r>
              <a:rPr lang="en-US" altLang="en-US" smtClean="0"/>
              <a:t>?</a:t>
            </a: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250825" y="2924175"/>
            <a:ext cx="4714875" cy="2665413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Advance Health Directive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Enduring Power of Attorney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Statement of Choices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4505" t="26768" r="34504" b="5311"/>
          <a:stretch/>
        </p:blipFill>
        <p:spPr>
          <a:xfrm>
            <a:off x="4860032" y="476672"/>
            <a:ext cx="4104456" cy="58326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ctrTitle"/>
          </p:nvPr>
        </p:nvSpPr>
        <p:spPr>
          <a:xfrm>
            <a:off x="250825" y="1412875"/>
            <a:ext cx="7345363" cy="1470025"/>
          </a:xfrm>
        </p:spPr>
        <p:txBody>
          <a:bodyPr/>
          <a:lstStyle/>
          <a:p>
            <a:r>
              <a:rPr lang="en-US" altLang="en-US" sz="3600" smtClean="0"/>
              <a:t>Which documents</a:t>
            </a:r>
            <a:r>
              <a:rPr lang="en-US" altLang="en-US" smtClean="0"/>
              <a:t>?</a:t>
            </a: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250825" y="2924175"/>
            <a:ext cx="4714875" cy="2665413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Advance Health Directive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Enduring Power of Attorney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Statement of Choices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4505" t="31296" r="34503" b="4720"/>
          <a:stretch/>
        </p:blipFill>
        <p:spPr>
          <a:xfrm>
            <a:off x="4966044" y="476672"/>
            <a:ext cx="3998444" cy="57606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505" t="31296" r="34503" b="4720"/>
          <a:stretch/>
        </p:blipFill>
        <p:spPr>
          <a:xfrm>
            <a:off x="6228184" y="1700808"/>
            <a:ext cx="2736304" cy="45365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>
              <a:srgbClr val="000000">
                <a:alpha val="11000"/>
              </a:srgbClr>
            </a:innerShdw>
          </a:effectLst>
        </p:spPr>
      </p:pic>
      <p:sp>
        <p:nvSpPr>
          <p:cNvPr id="18435" name="Title 1"/>
          <p:cNvSpPr>
            <a:spLocks noGrp="1"/>
          </p:cNvSpPr>
          <p:nvPr>
            <p:ph type="ctrTitle"/>
          </p:nvPr>
        </p:nvSpPr>
        <p:spPr>
          <a:xfrm>
            <a:off x="176213" y="692150"/>
            <a:ext cx="8280400" cy="1152525"/>
          </a:xfrm>
        </p:spPr>
        <p:txBody>
          <a:bodyPr/>
          <a:lstStyle/>
          <a:p>
            <a:r>
              <a:rPr lang="en-US" altLang="en-US" smtClean="0"/>
              <a:t>Statement of Choices</a:t>
            </a:r>
          </a:p>
        </p:txBody>
      </p:sp>
      <p:sp>
        <p:nvSpPr>
          <p:cNvPr id="18436" name="Subtitle 2"/>
          <p:cNvSpPr>
            <a:spLocks noGrp="1"/>
          </p:cNvSpPr>
          <p:nvPr>
            <p:ph type="subTitle" idx="1"/>
          </p:nvPr>
        </p:nvSpPr>
        <p:spPr>
          <a:xfrm>
            <a:off x="176213" y="1700213"/>
            <a:ext cx="5908675" cy="4321175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A values-based document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Not legally binding but does have legal effect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Three pages, in everyday language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Can be completed by person (Form A) or substitute decision maker/s (Form B)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Captures who the person is and what outcomes they want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505" t="31296" r="34503" b="4720"/>
          <a:stretch/>
        </p:blipFill>
        <p:spPr>
          <a:xfrm>
            <a:off x="6228184" y="1700808"/>
            <a:ext cx="2736304" cy="45365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>
              <a:srgbClr val="000000">
                <a:alpha val="11000"/>
              </a:srgbClr>
            </a:innerShdw>
          </a:effectLst>
        </p:spPr>
      </p:pic>
      <p:sp>
        <p:nvSpPr>
          <p:cNvPr id="19459" name="Title 1"/>
          <p:cNvSpPr>
            <a:spLocks noGrp="1"/>
          </p:cNvSpPr>
          <p:nvPr>
            <p:ph type="ctrTitle"/>
          </p:nvPr>
        </p:nvSpPr>
        <p:spPr>
          <a:xfrm>
            <a:off x="176213" y="692150"/>
            <a:ext cx="8280400" cy="1152525"/>
          </a:xfrm>
        </p:spPr>
        <p:txBody>
          <a:bodyPr/>
          <a:lstStyle/>
          <a:p>
            <a:r>
              <a:rPr lang="en-US" altLang="en-US" smtClean="0"/>
              <a:t>Statement of Choices</a:t>
            </a:r>
          </a:p>
        </p:txBody>
      </p:sp>
      <p:sp>
        <p:nvSpPr>
          <p:cNvPr id="19460" name="Subtitle 2"/>
          <p:cNvSpPr>
            <a:spLocks noGrp="1"/>
          </p:cNvSpPr>
          <p:nvPr>
            <p:ph type="subTitle" idx="1"/>
          </p:nvPr>
        </p:nvSpPr>
        <p:spPr>
          <a:xfrm>
            <a:off x="176213" y="1700213"/>
            <a:ext cx="5908675" cy="4321175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Developed in Feb 2015 by Metro South Health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Currently used by 14/17 HHS in Qld and 4 RACF organisations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Completed documents are sent to Office of ACP to standardise processes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Clinically reviewed and uploaded to The Viewer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Person completing keeps original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505" t="31296" r="34503" b="4720"/>
          <a:stretch/>
        </p:blipFill>
        <p:spPr>
          <a:xfrm>
            <a:off x="6228184" y="1700808"/>
            <a:ext cx="2736304" cy="45365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>
              <a:srgbClr val="000000">
                <a:alpha val="11000"/>
              </a:srgbClr>
            </a:innerShdw>
          </a:effectLst>
        </p:spPr>
      </p:pic>
      <p:sp>
        <p:nvSpPr>
          <p:cNvPr id="20483" name="Title 1"/>
          <p:cNvSpPr>
            <a:spLocks noGrp="1"/>
          </p:cNvSpPr>
          <p:nvPr>
            <p:ph type="ctrTitle"/>
          </p:nvPr>
        </p:nvSpPr>
        <p:spPr>
          <a:xfrm>
            <a:off x="176213" y="692150"/>
            <a:ext cx="8280400" cy="1152525"/>
          </a:xfrm>
        </p:spPr>
        <p:txBody>
          <a:bodyPr/>
          <a:lstStyle/>
          <a:p>
            <a:r>
              <a:rPr lang="en-US" altLang="en-US" smtClean="0"/>
              <a:t>Statement of Choices</a:t>
            </a:r>
          </a:p>
        </p:txBody>
      </p:sp>
      <p:sp>
        <p:nvSpPr>
          <p:cNvPr id="20484" name="Subtitle 2"/>
          <p:cNvSpPr>
            <a:spLocks noGrp="1"/>
          </p:cNvSpPr>
          <p:nvPr>
            <p:ph type="subTitle" idx="1"/>
          </p:nvPr>
        </p:nvSpPr>
        <p:spPr>
          <a:xfrm>
            <a:off x="176213" y="1700213"/>
            <a:ext cx="5908675" cy="4321175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Accessible by all QH and Mater clinical staff on The Viewer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The Viewer soon to be available to GPs and QAS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 smtClean="0"/>
              <a:t>Private hospitals can contact the Office of ACP or public hospital ED department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000" smtClean="0"/>
              <a:t>Office of Advance Care Planning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354888" cy="4708525"/>
          </a:xfrm>
        </p:spPr>
        <p:txBody>
          <a:bodyPr/>
          <a:lstStyle/>
          <a:p>
            <a:pPr>
              <a:defRPr/>
            </a:pPr>
            <a:r>
              <a:rPr lang="en-AU" altLang="en-US" dirty="0" smtClean="0"/>
              <a:t>Trialled for 3 months in 2015/16</a:t>
            </a:r>
          </a:p>
          <a:p>
            <a:pPr>
              <a:defRPr/>
            </a:pPr>
            <a:r>
              <a:rPr lang="en-AU" altLang="en-US" dirty="0" smtClean="0"/>
              <a:t>Funding received for 2016/17</a:t>
            </a:r>
          </a:p>
          <a:p>
            <a:pPr>
              <a:defRPr/>
            </a:pPr>
            <a:r>
              <a:rPr lang="en-AU" altLang="en-US" dirty="0" smtClean="0"/>
              <a:t>Standardise process and ensure accessibility of ACP documents</a:t>
            </a:r>
          </a:p>
          <a:p>
            <a:pPr>
              <a:defRPr/>
            </a:pPr>
            <a:r>
              <a:rPr lang="en-AU" altLang="en-US" dirty="0" smtClean="0"/>
              <a:t>Investigating upload of AHDs and EPOAs </a:t>
            </a:r>
          </a:p>
          <a:p>
            <a:pPr marL="0" indent="0">
              <a:buFontTx/>
              <a:buNone/>
              <a:defRPr/>
            </a:pPr>
            <a:r>
              <a:rPr lang="en-AU" altLang="en-US" dirty="0"/>
              <a:t> </a:t>
            </a:r>
            <a:r>
              <a:rPr lang="en-AU" altLang="en-US" dirty="0" smtClean="0"/>
              <a:t>   in 2017/18</a:t>
            </a:r>
          </a:p>
          <a:p>
            <a:pPr>
              <a:defRPr/>
            </a:pPr>
            <a:r>
              <a:rPr lang="en-AU" altLang="en-US" dirty="0" smtClean="0"/>
              <a:t>Provide support and information                 to health professionals                            and consumers </a:t>
            </a:r>
          </a:p>
          <a:p>
            <a:pPr marL="0" indent="0">
              <a:buFontTx/>
              <a:buNone/>
              <a:defRPr/>
            </a:pPr>
            <a:r>
              <a:rPr lang="en-AU" altLang="en-US" dirty="0"/>
              <a:t> </a:t>
            </a:r>
            <a:r>
              <a:rPr lang="en-AU" altLang="en-US" dirty="0" smtClean="0"/>
              <a:t>                                         </a:t>
            </a:r>
          </a:p>
          <a:p>
            <a:pPr>
              <a:defRPr/>
            </a:pPr>
            <a:endParaRPr lang="en-AU" altLang="en-US" dirty="0" smtClean="0"/>
          </a:p>
        </p:txBody>
      </p:sp>
      <p:pic>
        <p:nvPicPr>
          <p:cNvPr id="2150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4076700"/>
            <a:ext cx="316865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000" smtClean="0"/>
              <a:t>Office of Advance Care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578850" cy="485775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AU" b="1" dirty="0">
                <a:cs typeface="Arial" charset="0"/>
              </a:rPr>
              <a:t>Key functions of Office of ACP: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AU" sz="2600" dirty="0">
                <a:cs typeface="Arial" charset="0"/>
              </a:rPr>
              <a:t>R</a:t>
            </a:r>
            <a:r>
              <a:rPr lang="en-AU" sz="2600" dirty="0" smtClean="0">
                <a:cs typeface="Arial" charset="0"/>
              </a:rPr>
              <a:t>eview </a:t>
            </a:r>
            <a:r>
              <a:rPr lang="en-AU" sz="2600" dirty="0">
                <a:cs typeface="Arial" charset="0"/>
              </a:rPr>
              <a:t>and upload </a:t>
            </a:r>
            <a:r>
              <a:rPr lang="en-AU" sz="2600" dirty="0" smtClean="0">
                <a:cs typeface="Arial" charset="0"/>
              </a:rPr>
              <a:t>Statement </a:t>
            </a:r>
            <a:r>
              <a:rPr lang="en-AU" sz="2600" dirty="0">
                <a:cs typeface="Arial" charset="0"/>
              </a:rPr>
              <a:t>of Choices </a:t>
            </a:r>
            <a:r>
              <a:rPr lang="en-AU" sz="2600" dirty="0" smtClean="0">
                <a:cs typeface="Arial" charset="0"/>
              </a:rPr>
              <a:t>documents </a:t>
            </a:r>
            <a:r>
              <a:rPr lang="en-AU" sz="2600" dirty="0">
                <a:cs typeface="Arial" charset="0"/>
              </a:rPr>
              <a:t>(from </a:t>
            </a:r>
            <a:r>
              <a:rPr lang="en-AU" sz="2600" dirty="0" smtClean="0">
                <a:cs typeface="Arial" charset="0"/>
              </a:rPr>
              <a:t>anywhere </a:t>
            </a:r>
            <a:r>
              <a:rPr lang="en-AU" sz="2600" dirty="0">
                <a:cs typeface="Arial" charset="0"/>
              </a:rPr>
              <a:t>in Queensland) to </a:t>
            </a:r>
            <a:r>
              <a:rPr lang="en-AU" sz="2600" u="sng" dirty="0">
                <a:cs typeface="Arial" charset="0"/>
                <a:hlinkClick r:id="rId2"/>
              </a:rPr>
              <a:t>The </a:t>
            </a:r>
            <a:r>
              <a:rPr lang="en-AU" sz="2600" u="sng" dirty="0" smtClean="0">
                <a:cs typeface="Arial" charset="0"/>
                <a:hlinkClick r:id="rId2"/>
              </a:rPr>
              <a:t>Viewer</a:t>
            </a:r>
            <a:endParaRPr lang="en-AU" sz="2600" dirty="0"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AU" sz="2600" dirty="0">
                <a:cs typeface="Arial" charset="0"/>
              </a:rPr>
              <a:t>Develop a central database of Queenslanders’ end-of-life care preferences to inform future planning of </a:t>
            </a:r>
            <a:r>
              <a:rPr lang="en-AU" sz="2600" dirty="0" smtClean="0">
                <a:cs typeface="Arial" charset="0"/>
              </a:rPr>
              <a:t>services.</a:t>
            </a:r>
            <a:endParaRPr lang="en-AU" sz="2600" dirty="0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22532" name="Picture 5" descr="D:\Users\clemeshl\AppData\Local\Microsoft\Windows\Temporary Internet Files\Content.IE5\JOC53PKD\molumen-phone-icon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4292600"/>
            <a:ext cx="98266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457200" y="5495925"/>
            <a:ext cx="3175000" cy="830263"/>
          </a:xfrm>
          <a:prstGeom prst="rect">
            <a:avLst/>
          </a:prstGeom>
          <a:solidFill>
            <a:srgbClr val="278E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278EA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AU" altLang="en-US" sz="2400" b="1">
                <a:solidFill>
                  <a:schemeClr val="bg1"/>
                </a:solidFill>
              </a:rPr>
              <a:t>1300 007 ACP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AU" altLang="en-US" sz="2400" b="1">
                <a:solidFill>
                  <a:schemeClr val="bg1"/>
                </a:solidFill>
              </a:rPr>
              <a:t>(1300 007 227)</a:t>
            </a:r>
            <a:endParaRPr lang="en-AU" altLang="en-US" sz="2400">
              <a:solidFill>
                <a:schemeClr val="bg1"/>
              </a:solidFill>
            </a:endParaRPr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4284663" y="5495925"/>
            <a:ext cx="4535487" cy="738188"/>
          </a:xfrm>
          <a:prstGeom prst="rect">
            <a:avLst/>
          </a:prstGeom>
          <a:solidFill>
            <a:srgbClr val="278E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278EA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algn="ctr"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chemeClr val="bg1"/>
                </a:solidFill>
              </a:rPr>
              <a:t>Email: </a:t>
            </a:r>
            <a:r>
              <a:rPr lang="en-AU" altLang="en-US" sz="2400" b="1" u="sng">
                <a:solidFill>
                  <a:schemeClr val="bg1"/>
                </a:solidFill>
              </a:rPr>
              <a:t>acp@health.qld.gov.au</a:t>
            </a:r>
          </a:p>
          <a:p>
            <a:pPr marL="0" lvl="1">
              <a:spcBef>
                <a:spcPct val="0"/>
              </a:spcBef>
              <a:buFontTx/>
              <a:buNone/>
            </a:pPr>
            <a:endParaRPr lang="en-AU" altLang="en-US" sz="1800"/>
          </a:p>
        </p:txBody>
      </p:sp>
      <p:pic>
        <p:nvPicPr>
          <p:cNvPr id="22535" name="Picture 6" descr="email picture - Google Search - Mozilla Firefox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1" t="27649" r="47865" b="9116"/>
          <a:stretch>
            <a:fillRect/>
          </a:stretch>
        </p:blipFill>
        <p:spPr bwMode="auto">
          <a:xfrm>
            <a:off x="5749925" y="4149725"/>
            <a:ext cx="153193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/>
          <a:lstStyle/>
          <a:p>
            <a:r>
              <a:rPr lang="en-AU" altLang="en-US" sz="4000" smtClean="0"/>
              <a:t>The Viewer</a:t>
            </a:r>
          </a:p>
        </p:txBody>
      </p:sp>
      <p:pic>
        <p:nvPicPr>
          <p:cNvPr id="23555" name="Content Placeholder 1" descr="How does the SoC documentation display in The Viewer.pdf - Adobe Read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" t="18867" r="3209" b="8215"/>
          <a:stretch>
            <a:fillRect/>
          </a:stretch>
        </p:blipFill>
        <p:spPr>
          <a:xfrm>
            <a:off x="179388" y="1209675"/>
            <a:ext cx="8964612" cy="45180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000" smtClean="0"/>
              <a:t>The Viewer</a:t>
            </a:r>
          </a:p>
        </p:txBody>
      </p:sp>
      <p:pic>
        <p:nvPicPr>
          <p:cNvPr id="24579" name="Content Placeholder 6" descr="How does the SoC documentation display in The Viewer.pdf - Adobe Read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t="42480" r="6691" b="30086"/>
          <a:stretch>
            <a:fillRect/>
          </a:stretch>
        </p:blipFill>
        <p:spPr>
          <a:xfrm>
            <a:off x="373063" y="2205038"/>
            <a:ext cx="8375650" cy="2879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000" smtClean="0"/>
              <a:t>The Viewer</a:t>
            </a:r>
          </a:p>
        </p:txBody>
      </p:sp>
      <p:pic>
        <p:nvPicPr>
          <p:cNvPr id="25603" name="Content Placeholder 2" descr="How does the SoC documentation display in The Viewer.pdf - Adobe Read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t="12282" r="2415"/>
          <a:stretch>
            <a:fillRect/>
          </a:stretch>
        </p:blipFill>
        <p:spPr>
          <a:xfrm>
            <a:off x="971550" y="1052513"/>
            <a:ext cx="8167688" cy="5073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000" smtClean="0"/>
              <a:t>Office of Advance Care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578850" cy="485775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AU" b="1" dirty="0">
                <a:cs typeface="Arial" charset="0"/>
              </a:rPr>
              <a:t>Key functions of Office of ACP: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AU" sz="2600" dirty="0">
                <a:cs typeface="Arial" charset="0"/>
              </a:rPr>
              <a:t>R</a:t>
            </a:r>
            <a:r>
              <a:rPr lang="en-AU" sz="2600" dirty="0" smtClean="0">
                <a:cs typeface="Arial" charset="0"/>
              </a:rPr>
              <a:t>eview </a:t>
            </a:r>
            <a:r>
              <a:rPr lang="en-AU" sz="2600" dirty="0">
                <a:cs typeface="Arial" charset="0"/>
              </a:rPr>
              <a:t>and upload </a:t>
            </a:r>
            <a:r>
              <a:rPr lang="en-AU" sz="2600" dirty="0" smtClean="0">
                <a:cs typeface="Arial" charset="0"/>
              </a:rPr>
              <a:t>Statement </a:t>
            </a:r>
            <a:r>
              <a:rPr lang="en-AU" sz="2600" dirty="0">
                <a:cs typeface="Arial" charset="0"/>
              </a:rPr>
              <a:t>of Choices </a:t>
            </a:r>
            <a:r>
              <a:rPr lang="en-AU" sz="2600" dirty="0" smtClean="0">
                <a:cs typeface="Arial" charset="0"/>
              </a:rPr>
              <a:t>documents </a:t>
            </a:r>
            <a:r>
              <a:rPr lang="en-AU" sz="2600" dirty="0">
                <a:cs typeface="Arial" charset="0"/>
              </a:rPr>
              <a:t>(from </a:t>
            </a:r>
            <a:r>
              <a:rPr lang="en-AU" sz="2600" dirty="0" smtClean="0">
                <a:cs typeface="Arial" charset="0"/>
              </a:rPr>
              <a:t>anywhere </a:t>
            </a:r>
            <a:r>
              <a:rPr lang="en-AU" sz="2600" dirty="0">
                <a:cs typeface="Arial" charset="0"/>
              </a:rPr>
              <a:t>in Queensland) to </a:t>
            </a:r>
            <a:r>
              <a:rPr lang="en-AU" sz="2600" u="sng" dirty="0">
                <a:cs typeface="Arial" charset="0"/>
                <a:hlinkClick r:id="rId2"/>
              </a:rPr>
              <a:t>The </a:t>
            </a:r>
            <a:r>
              <a:rPr lang="en-AU" sz="2600" u="sng" dirty="0" smtClean="0">
                <a:cs typeface="Arial" charset="0"/>
                <a:hlinkClick r:id="rId2"/>
              </a:rPr>
              <a:t>Viewer</a:t>
            </a:r>
            <a:endParaRPr lang="en-AU" sz="2600" dirty="0"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AU" sz="2600" dirty="0">
                <a:cs typeface="Arial" charset="0"/>
              </a:rPr>
              <a:t>Develop a central database of Queenslanders’ end-of-life care preferences to inform future planning of </a:t>
            </a:r>
            <a:r>
              <a:rPr lang="en-AU" sz="2600" dirty="0" smtClean="0">
                <a:cs typeface="Arial" charset="0"/>
              </a:rPr>
              <a:t>services.</a:t>
            </a:r>
            <a:endParaRPr lang="en-AU" sz="2600" dirty="0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26628" name="Picture 5" descr="D:\Users\clemeshl\AppData\Local\Microsoft\Windows\Temporary Internet Files\Content.IE5\JOC53PKD\molumen-phone-icon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4292600"/>
            <a:ext cx="98266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457200" y="5495925"/>
            <a:ext cx="3175000" cy="830263"/>
          </a:xfrm>
          <a:prstGeom prst="rect">
            <a:avLst/>
          </a:prstGeom>
          <a:solidFill>
            <a:srgbClr val="278E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278EA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AU" altLang="en-US" sz="2400" b="1">
                <a:solidFill>
                  <a:schemeClr val="bg1"/>
                </a:solidFill>
              </a:rPr>
              <a:t>1300 007 ACP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AU" altLang="en-US" sz="2400" b="1">
                <a:solidFill>
                  <a:schemeClr val="bg1"/>
                </a:solidFill>
              </a:rPr>
              <a:t>(1300 007 227)</a:t>
            </a:r>
            <a:endParaRPr lang="en-AU" altLang="en-US" sz="2400">
              <a:solidFill>
                <a:schemeClr val="bg1"/>
              </a:solidFill>
            </a:endParaRPr>
          </a:p>
        </p:txBody>
      </p:sp>
      <p:sp>
        <p:nvSpPr>
          <p:cNvPr id="26630" name="TextBox 5"/>
          <p:cNvSpPr txBox="1">
            <a:spLocks noChangeArrowheads="1"/>
          </p:cNvSpPr>
          <p:nvPr/>
        </p:nvSpPr>
        <p:spPr bwMode="auto">
          <a:xfrm>
            <a:off x="4284663" y="5495925"/>
            <a:ext cx="4535487" cy="738188"/>
          </a:xfrm>
          <a:prstGeom prst="rect">
            <a:avLst/>
          </a:prstGeom>
          <a:solidFill>
            <a:srgbClr val="278E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278EA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algn="ctr"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chemeClr val="bg1"/>
                </a:solidFill>
              </a:rPr>
              <a:t>Email: </a:t>
            </a:r>
            <a:r>
              <a:rPr lang="en-AU" altLang="en-US" sz="2400" b="1" u="sng">
                <a:solidFill>
                  <a:schemeClr val="bg1"/>
                </a:solidFill>
              </a:rPr>
              <a:t>acp@health.qld.gov.au</a:t>
            </a:r>
          </a:p>
          <a:p>
            <a:pPr marL="0" lvl="1">
              <a:spcBef>
                <a:spcPct val="0"/>
              </a:spcBef>
              <a:buFontTx/>
              <a:buNone/>
            </a:pPr>
            <a:endParaRPr lang="en-AU" altLang="en-US" sz="1800"/>
          </a:p>
        </p:txBody>
      </p:sp>
      <p:pic>
        <p:nvPicPr>
          <p:cNvPr id="26631" name="Picture 6" descr="email picture - Google Search - Mozilla Firefox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1" t="27649" r="47865" b="9116"/>
          <a:stretch>
            <a:fillRect/>
          </a:stretch>
        </p:blipFill>
        <p:spPr bwMode="auto">
          <a:xfrm>
            <a:off x="5749925" y="4149725"/>
            <a:ext cx="153193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7651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981075"/>
            <a:ext cx="7272338" cy="50403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2400" cy="1441450"/>
          </a:xfrm>
        </p:spPr>
        <p:txBody>
          <a:bodyPr/>
          <a:lstStyle/>
          <a:p>
            <a:r>
              <a:rPr lang="en-US" altLang="en-US" smtClean="0"/>
              <a:t>Statement of Choices (SoC)</a:t>
            </a:r>
          </a:p>
        </p:txBody>
      </p:sp>
      <p:sp>
        <p:nvSpPr>
          <p:cNvPr id="21507" name="Subtitle 2"/>
          <p:cNvSpPr>
            <a:spLocks noGrp="1"/>
          </p:cNvSpPr>
          <p:nvPr>
            <p:ph type="subTitle" idx="1"/>
          </p:nvPr>
        </p:nvSpPr>
        <p:spPr>
          <a:xfrm>
            <a:off x="755650" y="1989138"/>
            <a:ext cx="7704138" cy="403225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As at 30 Mar 2017: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4460 </a:t>
            </a:r>
            <a:r>
              <a:rPr lang="en-US" altLang="en-US" dirty="0" err="1" smtClean="0">
                <a:solidFill>
                  <a:schemeClr val="bg1">
                    <a:lumMod val="65000"/>
                  </a:schemeClr>
                </a:solidFill>
              </a:rPr>
              <a:t>SoCs</a:t>
            </a: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 were uploaded to The Viewer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60% were Form A and 40% were Form B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43% were completed by males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78% had preference for no CPR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81% had preference for no life            prolonging treatments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 </a:t>
            </a:r>
          </a:p>
          <a:p>
            <a:pPr>
              <a:defRPr/>
            </a:pPr>
            <a:endParaRPr lang="en-US" altLang="en-US" dirty="0" smtClean="0"/>
          </a:p>
        </p:txBody>
      </p:sp>
      <p:pic>
        <p:nvPicPr>
          <p:cNvPr id="2867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933825"/>
            <a:ext cx="226377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2400" cy="1441450"/>
          </a:xfrm>
        </p:spPr>
        <p:txBody>
          <a:bodyPr/>
          <a:lstStyle/>
          <a:p>
            <a:r>
              <a:rPr lang="en-US" altLang="en-US" smtClean="0"/>
              <a:t>Statement of Choices (SoC)</a:t>
            </a:r>
          </a:p>
        </p:txBody>
      </p:sp>
      <p:sp>
        <p:nvSpPr>
          <p:cNvPr id="21507" name="Subtitle 2"/>
          <p:cNvSpPr>
            <a:spLocks noGrp="1"/>
          </p:cNvSpPr>
          <p:nvPr>
            <p:ph type="subTitle" idx="1"/>
          </p:nvPr>
        </p:nvSpPr>
        <p:spPr>
          <a:xfrm>
            <a:off x="755650" y="1989138"/>
            <a:ext cx="7704138" cy="403225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As at 30 Mar 2017: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4460 </a:t>
            </a:r>
            <a:r>
              <a:rPr lang="en-US" altLang="en-US" dirty="0" err="1" smtClean="0">
                <a:solidFill>
                  <a:schemeClr val="tx1"/>
                </a:solidFill>
              </a:rPr>
              <a:t>SoCs</a:t>
            </a:r>
            <a:r>
              <a:rPr lang="en-US" altLang="en-US" dirty="0" smtClean="0">
                <a:solidFill>
                  <a:schemeClr val="tx1"/>
                </a:solidFill>
              </a:rPr>
              <a:t> were uploaded to The Viewer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60% were Form A and 40% were Form B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43% were completed by males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78% had preference for no CPR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81% had preference for no life            prolonging treatments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 </a:t>
            </a:r>
          </a:p>
          <a:p>
            <a:pPr>
              <a:defRPr/>
            </a:pPr>
            <a:endParaRPr lang="en-US" alt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505" t="31296" r="34503" b="4720"/>
          <a:stretch/>
        </p:blipFill>
        <p:spPr>
          <a:xfrm>
            <a:off x="7092280" y="3644900"/>
            <a:ext cx="1944216" cy="26961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2400" cy="1441450"/>
          </a:xfrm>
        </p:spPr>
        <p:txBody>
          <a:bodyPr/>
          <a:lstStyle/>
          <a:p>
            <a:r>
              <a:rPr lang="en-US" altLang="en-US" smtClean="0"/>
              <a:t>Statement of Choices (SoC)</a:t>
            </a:r>
          </a:p>
        </p:txBody>
      </p:sp>
      <p:sp>
        <p:nvSpPr>
          <p:cNvPr id="21507" name="Subtitle 2"/>
          <p:cNvSpPr>
            <a:spLocks noGrp="1"/>
          </p:cNvSpPr>
          <p:nvPr>
            <p:ph type="subTitle" idx="1"/>
          </p:nvPr>
        </p:nvSpPr>
        <p:spPr>
          <a:xfrm>
            <a:off x="755650" y="1989138"/>
            <a:ext cx="7704138" cy="403225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As at 30 Mar 2017: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4460 </a:t>
            </a:r>
            <a:r>
              <a:rPr lang="en-US" altLang="en-US" dirty="0" err="1" smtClean="0">
                <a:solidFill>
                  <a:schemeClr val="tx1"/>
                </a:solidFill>
              </a:rPr>
              <a:t>SoCs</a:t>
            </a:r>
            <a:r>
              <a:rPr lang="en-US" altLang="en-US" dirty="0" smtClean="0">
                <a:solidFill>
                  <a:schemeClr val="tx1"/>
                </a:solidFill>
              </a:rPr>
              <a:t> were uploaded to The Viewer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60% were Form A and 40% were Form B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43% were completed by males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78% had preference for no CPR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81% had preference for no life            prolonging treatments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 </a:t>
            </a:r>
          </a:p>
          <a:p>
            <a:pPr>
              <a:defRPr/>
            </a:pPr>
            <a:endParaRPr lang="en-US" alt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4505" t="31296" r="34503" b="4720"/>
          <a:stretch/>
        </p:blipFill>
        <p:spPr>
          <a:xfrm>
            <a:off x="7092280" y="3644900"/>
            <a:ext cx="1944216" cy="26961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2400" cy="1441450"/>
          </a:xfrm>
        </p:spPr>
        <p:txBody>
          <a:bodyPr/>
          <a:lstStyle/>
          <a:p>
            <a:r>
              <a:rPr lang="en-US" altLang="en-US" smtClean="0"/>
              <a:t>Statement of Choices (SoC)</a:t>
            </a:r>
          </a:p>
        </p:txBody>
      </p:sp>
      <p:sp>
        <p:nvSpPr>
          <p:cNvPr id="21507" name="Subtitle 2"/>
          <p:cNvSpPr>
            <a:spLocks noGrp="1"/>
          </p:cNvSpPr>
          <p:nvPr>
            <p:ph type="subTitle" idx="1"/>
          </p:nvPr>
        </p:nvSpPr>
        <p:spPr>
          <a:xfrm>
            <a:off x="755650" y="1989138"/>
            <a:ext cx="7704138" cy="403225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As at 30 Mar 2017: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4460 </a:t>
            </a:r>
            <a:r>
              <a:rPr lang="en-US" altLang="en-US" dirty="0" err="1" smtClean="0">
                <a:solidFill>
                  <a:schemeClr val="tx1"/>
                </a:solidFill>
              </a:rPr>
              <a:t>SoCs</a:t>
            </a:r>
            <a:r>
              <a:rPr lang="en-US" altLang="en-US" dirty="0" smtClean="0">
                <a:solidFill>
                  <a:schemeClr val="tx1"/>
                </a:solidFill>
              </a:rPr>
              <a:t> were uploaded to The Viewer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60% were Form A and 40% were Form B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43% were completed by males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78% had preference for no CPR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81% had preference for no life            prolonging treatments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 </a:t>
            </a:r>
          </a:p>
          <a:p>
            <a:pPr>
              <a:defRPr/>
            </a:pPr>
            <a:endParaRPr lang="en-US" altLang="en-US" dirty="0" smtClean="0"/>
          </a:p>
        </p:txBody>
      </p:sp>
      <p:pic>
        <p:nvPicPr>
          <p:cNvPr id="3174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3" y="4005263"/>
            <a:ext cx="3195637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2400" cy="1441450"/>
          </a:xfrm>
        </p:spPr>
        <p:txBody>
          <a:bodyPr/>
          <a:lstStyle/>
          <a:p>
            <a:r>
              <a:rPr lang="en-US" altLang="en-US" smtClean="0"/>
              <a:t>Statement of Choices (SoC)</a:t>
            </a:r>
          </a:p>
        </p:txBody>
      </p:sp>
      <p:sp>
        <p:nvSpPr>
          <p:cNvPr id="21507" name="Subtitle 2"/>
          <p:cNvSpPr>
            <a:spLocks noGrp="1"/>
          </p:cNvSpPr>
          <p:nvPr>
            <p:ph type="subTitle" idx="1"/>
          </p:nvPr>
        </p:nvSpPr>
        <p:spPr>
          <a:xfrm>
            <a:off x="755650" y="1989138"/>
            <a:ext cx="7704138" cy="4032250"/>
          </a:xfrm>
        </p:spPr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As at 30 Mar 2017: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4460 </a:t>
            </a:r>
            <a:r>
              <a:rPr lang="en-US" altLang="en-US" dirty="0" err="1" smtClean="0">
                <a:solidFill>
                  <a:schemeClr val="tx1"/>
                </a:solidFill>
              </a:rPr>
              <a:t>SoCs</a:t>
            </a:r>
            <a:r>
              <a:rPr lang="en-US" altLang="en-US" dirty="0" smtClean="0">
                <a:solidFill>
                  <a:schemeClr val="tx1"/>
                </a:solidFill>
              </a:rPr>
              <a:t> were uploaded to The Viewer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60% were Form A and 40% were Form B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43% were completed by males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tx1"/>
                </a:solidFill>
              </a:rPr>
              <a:t>78% had preference for no CPR</a:t>
            </a:r>
          </a:p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81% had preference for no life            prolonging treatments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 </a:t>
            </a:r>
          </a:p>
          <a:p>
            <a:pPr>
              <a:defRPr/>
            </a:pPr>
            <a:endParaRPr lang="en-US" altLang="en-US" dirty="0" smtClean="0"/>
          </a:p>
        </p:txBody>
      </p:sp>
      <p:pic>
        <p:nvPicPr>
          <p:cNvPr id="3277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475" y="4005263"/>
            <a:ext cx="2208213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3860800"/>
            <a:ext cx="25415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5" b="42209"/>
          <a:stretch>
            <a:fillRect/>
          </a:stretch>
        </p:blipFill>
        <p:spPr bwMode="auto">
          <a:xfrm>
            <a:off x="6130925" y="3987800"/>
            <a:ext cx="24003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itle 1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2400" cy="1441450"/>
          </a:xfrm>
        </p:spPr>
        <p:txBody>
          <a:bodyPr/>
          <a:lstStyle/>
          <a:p>
            <a:r>
              <a:rPr lang="en-US" altLang="en-US" smtClean="0"/>
              <a:t>Statement of Choices (SoC)</a:t>
            </a:r>
          </a:p>
        </p:txBody>
      </p:sp>
      <p:sp>
        <p:nvSpPr>
          <p:cNvPr id="33796" name="Subtitle 2"/>
          <p:cNvSpPr>
            <a:spLocks noGrp="1"/>
          </p:cNvSpPr>
          <p:nvPr>
            <p:ph type="subTitle" idx="1"/>
          </p:nvPr>
        </p:nvSpPr>
        <p:spPr>
          <a:xfrm>
            <a:off x="755650" y="1989138"/>
            <a:ext cx="7704138" cy="403225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As at 30 Mar 2017:</a:t>
            </a:r>
          </a:p>
          <a:p>
            <a:r>
              <a:rPr lang="en-US" altLang="en-US" smtClean="0">
                <a:solidFill>
                  <a:schemeClr val="tx1"/>
                </a:solidFill>
              </a:rPr>
              <a:t>4460 SoCs were uploaded to The Viewer</a:t>
            </a:r>
          </a:p>
          <a:p>
            <a:r>
              <a:rPr lang="en-US" altLang="en-US" smtClean="0">
                <a:solidFill>
                  <a:schemeClr val="tx1"/>
                </a:solidFill>
              </a:rPr>
              <a:t>60% were Form A and 40% were Form B</a:t>
            </a:r>
          </a:p>
          <a:p>
            <a:r>
              <a:rPr lang="en-US" altLang="en-US" smtClean="0">
                <a:solidFill>
                  <a:schemeClr val="tx1"/>
                </a:solidFill>
              </a:rPr>
              <a:t>43% were completed by males</a:t>
            </a:r>
          </a:p>
          <a:p>
            <a:r>
              <a:rPr lang="en-US" altLang="en-US" smtClean="0">
                <a:solidFill>
                  <a:schemeClr val="tx1"/>
                </a:solidFill>
              </a:rPr>
              <a:t>78% had preference for no CPR</a:t>
            </a:r>
          </a:p>
          <a:p>
            <a:r>
              <a:rPr lang="en-US" altLang="en-US" smtClean="0">
                <a:solidFill>
                  <a:schemeClr val="tx1"/>
                </a:solidFill>
              </a:rPr>
              <a:t>81% had preference for no life            prolonging treatments</a:t>
            </a:r>
          </a:p>
          <a:p>
            <a:endParaRPr lang="en-US" altLang="en-US" smtClean="0"/>
          </a:p>
          <a:p>
            <a:r>
              <a:rPr lang="en-US" altLang="en-US" smtClean="0"/>
              <a:t> </a:t>
            </a:r>
          </a:p>
          <a:p>
            <a:endParaRPr lang="en-US" altLang="en-US" smtClean="0"/>
          </a:p>
        </p:txBody>
      </p:sp>
      <p:pic>
        <p:nvPicPr>
          <p:cNvPr id="3379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3924300"/>
            <a:ext cx="25415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ctrTitle"/>
          </p:nvPr>
        </p:nvSpPr>
        <p:spPr>
          <a:xfrm>
            <a:off x="323850" y="692150"/>
            <a:ext cx="8640763" cy="1441450"/>
          </a:xfrm>
        </p:spPr>
        <p:txBody>
          <a:bodyPr/>
          <a:lstStyle/>
          <a:p>
            <a:r>
              <a:rPr lang="en-US" altLang="en-US" sz="3600" smtClean="0"/>
              <a:t>Who are completing SoC documents?</a:t>
            </a:r>
          </a:p>
        </p:txBody>
      </p:sp>
      <p:sp>
        <p:nvSpPr>
          <p:cNvPr id="34819" name="Subtitle 2"/>
          <p:cNvSpPr>
            <a:spLocks noGrp="1"/>
          </p:cNvSpPr>
          <p:nvPr>
            <p:ph type="subTitle" idx="1"/>
          </p:nvPr>
        </p:nvSpPr>
        <p:spPr>
          <a:xfrm>
            <a:off x="755650" y="1989138"/>
            <a:ext cx="7704138" cy="4032250"/>
          </a:xfrm>
        </p:spPr>
        <p:txBody>
          <a:bodyPr/>
          <a:lstStyle/>
          <a:p>
            <a:endParaRPr lang="en-US" altLang="en-US" smtClean="0"/>
          </a:p>
          <a:p>
            <a:r>
              <a:rPr lang="en-US" altLang="en-US" smtClean="0"/>
              <a:t> </a:t>
            </a:r>
          </a:p>
          <a:p>
            <a:endParaRPr lang="en-US" altLang="en-US" smtClean="0"/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8955087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975" cy="1143000"/>
          </a:xfrm>
        </p:spPr>
        <p:txBody>
          <a:bodyPr/>
          <a:lstStyle/>
          <a:p>
            <a:r>
              <a:rPr lang="en-AU" altLang="en-US" sz="4000" b="1" smtClean="0"/>
              <a:t>Where are they being completed?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4213" y="1628775"/>
          <a:ext cx="7991475" cy="3095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295"/>
                <a:gridCol w="1598295"/>
                <a:gridCol w="1598295"/>
                <a:gridCol w="1598295"/>
                <a:gridCol w="1598295"/>
              </a:tblGrid>
              <a:tr h="633748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Sector**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2014/15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2015/16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2016/17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A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24" marR="91424" marT="45707" marB="45707"/>
                </a:tc>
              </a:tr>
              <a:tr h="590044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Community 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41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374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537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/>
                        <a:t>952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</a:tr>
              <a:tr h="640053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Hospital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195 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739 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1118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 smtClean="0"/>
                        <a:t>   2052 </a:t>
                      </a:r>
                      <a:r>
                        <a:rPr lang="en-AU" sz="1800" dirty="0" smtClean="0"/>
                        <a:t>	</a:t>
                      </a:r>
                    </a:p>
                    <a:p>
                      <a:pPr algn="ctr"/>
                      <a:endParaRPr lang="en-AU" sz="1800" dirty="0"/>
                    </a:p>
                  </a:txBody>
                  <a:tcPr marL="91424" marR="91424" marT="45707" marB="45707"/>
                </a:tc>
              </a:tr>
              <a:tr h="633748"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RACF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89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540 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 smtClean="0"/>
                        <a:t>827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/>
                        <a:t>1456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</a:tr>
              <a:tr h="598031"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/>
                        <a:t>Total 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/>
                        <a:t>325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/>
                        <a:t>1653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/>
                        <a:t>2248 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dirty="0" smtClean="0"/>
                        <a:t>4460</a:t>
                      </a:r>
                      <a:endParaRPr lang="en-AU" sz="1800" dirty="0"/>
                    </a:p>
                  </a:txBody>
                  <a:tcPr marL="91424" marR="91424" marT="45707" marB="45707"/>
                </a:tc>
              </a:tr>
            </a:tbl>
          </a:graphicData>
        </a:graphic>
      </p:graphicFrame>
      <p:sp>
        <p:nvSpPr>
          <p:cNvPr id="35881" name="TextBox 5"/>
          <p:cNvSpPr txBox="1">
            <a:spLocks noChangeArrowheads="1"/>
          </p:cNvSpPr>
          <p:nvPr/>
        </p:nvSpPr>
        <p:spPr bwMode="auto">
          <a:xfrm>
            <a:off x="900113" y="5373688"/>
            <a:ext cx="7488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278EA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1800"/>
              <a:t>**Based on where doctor signed the Statement of Choices document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2400" cy="1441450"/>
          </a:xfrm>
        </p:spPr>
        <p:txBody>
          <a:bodyPr/>
          <a:lstStyle/>
          <a:p>
            <a:r>
              <a:rPr lang="en-US" altLang="en-US" smtClean="0"/>
              <a:t>For more information</a:t>
            </a:r>
          </a:p>
        </p:txBody>
      </p:sp>
      <p:sp>
        <p:nvSpPr>
          <p:cNvPr id="36867" name="Subtitle 2"/>
          <p:cNvSpPr>
            <a:spLocks noGrp="1"/>
          </p:cNvSpPr>
          <p:nvPr>
            <p:ph type="subTitle" idx="1"/>
          </p:nvPr>
        </p:nvSpPr>
        <p:spPr>
          <a:xfrm>
            <a:off x="755650" y="1989138"/>
            <a:ext cx="7704138" cy="4032250"/>
          </a:xfrm>
        </p:spPr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Visit: </a:t>
            </a:r>
            <a:r>
              <a:rPr lang="en-US" altLang="en-US" b="1" smtClean="0">
                <a:solidFill>
                  <a:srgbClr val="7030A0"/>
                </a:solidFill>
              </a:rPr>
              <a:t>mycaremychoices.com.au</a:t>
            </a:r>
          </a:p>
          <a:p>
            <a:endParaRPr lang="en-US" altLang="en-US" smtClean="0">
              <a:solidFill>
                <a:schemeClr val="tx1"/>
              </a:solidFill>
            </a:endParaRPr>
          </a:p>
          <a:p>
            <a:endParaRPr lang="en-US" altLang="en-US" smtClean="0">
              <a:solidFill>
                <a:schemeClr val="tx1"/>
              </a:solidFill>
            </a:endParaRPr>
          </a:p>
          <a:p>
            <a:endParaRPr lang="en-US" altLang="en-US" smtClean="0"/>
          </a:p>
          <a:p>
            <a:r>
              <a:rPr lang="en-US" altLang="en-US" smtClean="0"/>
              <a:t> </a:t>
            </a:r>
          </a:p>
          <a:p>
            <a:endParaRPr lang="en-US" altLang="en-US" smtClean="0"/>
          </a:p>
        </p:txBody>
      </p:sp>
      <p:pic>
        <p:nvPicPr>
          <p:cNvPr id="36868" name="Picture 1" descr="ACP-web-report.pdf - Adobe Read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1" t="25403" r="8014" b="47649"/>
          <a:stretch>
            <a:fillRect/>
          </a:stretch>
        </p:blipFill>
        <p:spPr bwMode="auto">
          <a:xfrm>
            <a:off x="538163" y="3500438"/>
            <a:ext cx="8402637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1539875"/>
            <a:ext cx="3616325" cy="361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800" smtClean="0"/>
              <a:t>Projects</a:t>
            </a: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AU" altLang="en-US" smtClean="0"/>
              <a:t>ACP within the acute sector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ACP in RACFs – pilot project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ACP in community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Patient satisfaction with ACP 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After death audits</a:t>
            </a:r>
          </a:p>
          <a:p>
            <a:endParaRPr lang="en-AU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800" smtClean="0"/>
              <a:t>ACP in acute sector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AU" altLang="en-US" sz="2400" dirty="0" smtClean="0"/>
              <a:t>ACP facilitators are: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/>
              <a:t>Approaching appropriate patients or substitute decision makers (SDMs) 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>
                <a:solidFill>
                  <a:schemeClr val="bg1">
                    <a:lumMod val="65000"/>
                  </a:schemeClr>
                </a:solidFill>
              </a:rPr>
              <a:t>Educating clinical staff 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>
                <a:solidFill>
                  <a:schemeClr val="bg1">
                    <a:lumMod val="65000"/>
                  </a:schemeClr>
                </a:solidFill>
              </a:rPr>
              <a:t>Assisting patients/SDMs to complete documents when requested </a:t>
            </a:r>
          </a:p>
          <a:p>
            <a:pPr>
              <a:defRPr/>
            </a:pPr>
            <a:endParaRPr lang="en-AU" altLang="en-US" dirty="0" smtClean="0"/>
          </a:p>
        </p:txBody>
      </p:sp>
      <p:pic>
        <p:nvPicPr>
          <p:cNvPr id="3891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677863"/>
            <a:ext cx="28448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800" smtClean="0"/>
              <a:t>ACP in acute sector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AU" altLang="en-US" sz="2400" dirty="0" smtClean="0"/>
              <a:t>ACP facilitators are: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/>
              <a:t>Approaching appropriate patients or substitute decision makers (SDMs) </a:t>
            </a:r>
            <a:r>
              <a:rPr lang="en-AU" altLang="en-US" sz="2400" dirty="0" smtClean="0">
                <a:solidFill>
                  <a:srgbClr val="7030A0"/>
                </a:solidFill>
              </a:rPr>
              <a:t>(&gt;10,000 since July 2014)</a:t>
            </a:r>
            <a:endParaRPr lang="en-AU" altLang="en-US" sz="2400" dirty="0" smtClean="0"/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>
                <a:solidFill>
                  <a:schemeClr val="bg1">
                    <a:lumMod val="65000"/>
                  </a:schemeClr>
                </a:solidFill>
              </a:rPr>
              <a:t>Educating clinical staff 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>
                <a:solidFill>
                  <a:schemeClr val="bg1">
                    <a:lumMod val="65000"/>
                  </a:schemeClr>
                </a:solidFill>
              </a:rPr>
              <a:t>Assisting patients/SDMs to complete documents when requested </a:t>
            </a:r>
          </a:p>
          <a:p>
            <a:pPr>
              <a:defRPr/>
            </a:pPr>
            <a:endParaRPr lang="en-AU" altLang="en-US" dirty="0" smtClean="0"/>
          </a:p>
        </p:txBody>
      </p:sp>
      <p:pic>
        <p:nvPicPr>
          <p:cNvPr id="3994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677863"/>
            <a:ext cx="28448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800" smtClean="0"/>
              <a:t>ACP in acute sector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AU" altLang="en-US" sz="2400" dirty="0" smtClean="0"/>
              <a:t>ACP facilitators are: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>
                <a:solidFill>
                  <a:schemeClr val="bg1">
                    <a:lumMod val="65000"/>
                  </a:schemeClr>
                </a:solidFill>
              </a:rPr>
              <a:t>Approaching appropriate patients or substitute decision makers (SDMs) </a:t>
            </a:r>
            <a:r>
              <a:rPr lang="en-AU" altLang="en-US" sz="2400" dirty="0" smtClean="0">
                <a:solidFill>
                  <a:srgbClr val="7030A0"/>
                </a:solidFill>
              </a:rPr>
              <a:t>(&gt;10,000 since July 2014)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/>
              <a:t>Educating clinical staff 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>
                <a:solidFill>
                  <a:schemeClr val="bg1">
                    <a:lumMod val="65000"/>
                  </a:schemeClr>
                </a:solidFill>
              </a:rPr>
              <a:t>Assisting patients/SDMs to complete documents when requested </a:t>
            </a:r>
          </a:p>
          <a:p>
            <a:pPr>
              <a:defRPr/>
            </a:pPr>
            <a:endParaRPr lang="en-AU" altLang="en-US" dirty="0" smtClean="0"/>
          </a:p>
        </p:txBody>
      </p:sp>
      <p:pic>
        <p:nvPicPr>
          <p:cNvPr id="4096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677863"/>
            <a:ext cx="28448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800" smtClean="0"/>
              <a:t>ACP in acute sector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AU" altLang="en-US" sz="2400" dirty="0" smtClean="0"/>
              <a:t>ACP facilitators are: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>
                <a:solidFill>
                  <a:schemeClr val="bg1">
                    <a:lumMod val="65000"/>
                  </a:schemeClr>
                </a:solidFill>
              </a:rPr>
              <a:t>Approaching appropriate patients or substitute decision makers (SDMs) </a:t>
            </a:r>
            <a:r>
              <a:rPr lang="en-AU" altLang="en-US" sz="2400" dirty="0" smtClean="0">
                <a:solidFill>
                  <a:srgbClr val="7030A0"/>
                </a:solidFill>
              </a:rPr>
              <a:t>(&gt;10,000 since July 2014)</a:t>
            </a:r>
            <a:endParaRPr lang="en-AU" altLang="en-US" sz="2400" dirty="0" smtClean="0"/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/>
              <a:t>Educating clinical staff </a:t>
            </a:r>
            <a:r>
              <a:rPr lang="en-AU" altLang="en-US" sz="2400" dirty="0" smtClean="0">
                <a:solidFill>
                  <a:srgbClr val="7030A0"/>
                </a:solidFill>
              </a:rPr>
              <a:t>(&gt;1135 staff in 112 </a:t>
            </a:r>
            <a:r>
              <a:rPr lang="en-AU" altLang="en-US" sz="2400" dirty="0" err="1" smtClean="0">
                <a:solidFill>
                  <a:srgbClr val="7030A0"/>
                </a:solidFill>
              </a:rPr>
              <a:t>inservices</a:t>
            </a:r>
            <a:r>
              <a:rPr lang="en-AU" altLang="en-US" sz="2400" dirty="0" smtClean="0">
                <a:solidFill>
                  <a:srgbClr val="7030A0"/>
                </a:solidFill>
              </a:rPr>
              <a:t>)</a:t>
            </a:r>
            <a:endParaRPr lang="en-AU" altLang="en-US" sz="2400" dirty="0" smtClean="0"/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>
                <a:solidFill>
                  <a:schemeClr val="bg1">
                    <a:lumMod val="65000"/>
                  </a:schemeClr>
                </a:solidFill>
              </a:rPr>
              <a:t>Assisting patients/SDMs to complete documents when requested </a:t>
            </a:r>
            <a:endParaRPr lang="en-AU" altLang="en-US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198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677863"/>
            <a:ext cx="28448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800" smtClean="0"/>
              <a:t>ACP in acute sector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AU" altLang="en-US" sz="2400" dirty="0" smtClean="0"/>
              <a:t>ACP facilitators are: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>
                <a:solidFill>
                  <a:schemeClr val="bg1">
                    <a:lumMod val="65000"/>
                  </a:schemeClr>
                </a:solidFill>
              </a:rPr>
              <a:t>Approaching appropriate patients or substitute decision makers (SDMs) </a:t>
            </a:r>
            <a:r>
              <a:rPr lang="en-AU" altLang="en-US" sz="2400" dirty="0" smtClean="0">
                <a:solidFill>
                  <a:srgbClr val="7030A0"/>
                </a:solidFill>
              </a:rPr>
              <a:t>(&gt;10,000 since July 2014)</a:t>
            </a:r>
            <a:endParaRPr lang="en-AU" altLang="en-US" sz="2400" dirty="0" smtClean="0"/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>
                <a:solidFill>
                  <a:schemeClr val="bg1">
                    <a:lumMod val="65000"/>
                  </a:schemeClr>
                </a:solidFill>
              </a:rPr>
              <a:t>Educating</a:t>
            </a:r>
            <a:r>
              <a:rPr lang="en-AU" altLang="en-US" sz="2400" dirty="0" smtClean="0"/>
              <a:t> </a:t>
            </a:r>
            <a:r>
              <a:rPr lang="en-AU" altLang="en-US" sz="2400" dirty="0">
                <a:solidFill>
                  <a:schemeClr val="bg1">
                    <a:lumMod val="65000"/>
                  </a:schemeClr>
                </a:solidFill>
              </a:rPr>
              <a:t>clinical staff</a:t>
            </a:r>
            <a:r>
              <a:rPr lang="en-AU" altLang="en-US" sz="2400" dirty="0" smtClean="0"/>
              <a:t> </a:t>
            </a:r>
            <a:r>
              <a:rPr lang="en-AU" altLang="en-US" sz="2400" dirty="0" smtClean="0">
                <a:solidFill>
                  <a:srgbClr val="7030A0"/>
                </a:solidFill>
              </a:rPr>
              <a:t>(&gt;1135 staff in 112 </a:t>
            </a:r>
            <a:r>
              <a:rPr lang="en-AU" altLang="en-US" sz="2400" dirty="0" err="1" smtClean="0">
                <a:solidFill>
                  <a:srgbClr val="7030A0"/>
                </a:solidFill>
              </a:rPr>
              <a:t>inservices</a:t>
            </a:r>
            <a:r>
              <a:rPr lang="en-AU" altLang="en-US" sz="2400" dirty="0" smtClean="0">
                <a:solidFill>
                  <a:srgbClr val="7030A0"/>
                </a:solidFill>
              </a:rPr>
              <a:t>)</a:t>
            </a:r>
            <a:endParaRPr lang="en-AU" altLang="en-US" sz="2400" dirty="0" smtClean="0"/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/>
              <a:t>Assisting patients/SDMs to complete documents when requested </a:t>
            </a:r>
          </a:p>
          <a:p>
            <a:pPr>
              <a:defRPr/>
            </a:pPr>
            <a:endParaRPr lang="en-AU" altLang="en-US" dirty="0" smtClean="0"/>
          </a:p>
        </p:txBody>
      </p:sp>
      <p:pic>
        <p:nvPicPr>
          <p:cNvPr id="4301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677863"/>
            <a:ext cx="28448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800" smtClean="0"/>
              <a:t>ACP in acute sector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AU" altLang="en-US" sz="2400" dirty="0" smtClean="0"/>
              <a:t>ACP facilitators are: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>
                <a:solidFill>
                  <a:schemeClr val="bg1">
                    <a:lumMod val="65000"/>
                  </a:schemeClr>
                </a:solidFill>
              </a:rPr>
              <a:t>Approaching appropriate patients or substitute decision makers (SDMs) </a:t>
            </a:r>
            <a:r>
              <a:rPr lang="en-AU" altLang="en-US" sz="2400" dirty="0" smtClean="0">
                <a:solidFill>
                  <a:srgbClr val="7030A0"/>
                </a:solidFill>
              </a:rPr>
              <a:t>(&gt;10,000 since July 2014)</a:t>
            </a:r>
            <a:endParaRPr lang="en-AU" altLang="en-US" sz="2400" dirty="0" smtClean="0"/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>
                <a:solidFill>
                  <a:schemeClr val="bg1">
                    <a:lumMod val="65000"/>
                  </a:schemeClr>
                </a:solidFill>
              </a:rPr>
              <a:t>Educating clinical staff </a:t>
            </a:r>
            <a:r>
              <a:rPr lang="en-AU" altLang="en-US" sz="2400" dirty="0" smtClean="0">
                <a:solidFill>
                  <a:srgbClr val="7030A0"/>
                </a:solidFill>
              </a:rPr>
              <a:t>(&gt;1135 staff in 112 </a:t>
            </a:r>
            <a:r>
              <a:rPr lang="en-AU" altLang="en-US" sz="2400" dirty="0" err="1" smtClean="0">
                <a:solidFill>
                  <a:srgbClr val="7030A0"/>
                </a:solidFill>
              </a:rPr>
              <a:t>inservices</a:t>
            </a:r>
            <a:r>
              <a:rPr lang="en-AU" altLang="en-US" sz="2400" dirty="0" smtClean="0">
                <a:solidFill>
                  <a:srgbClr val="7030A0"/>
                </a:solidFill>
              </a:rPr>
              <a:t>)</a:t>
            </a:r>
            <a:endParaRPr lang="en-AU" altLang="en-US" sz="2400" dirty="0" smtClean="0"/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sz="2400" dirty="0" smtClean="0"/>
              <a:t>Assisting patients/SDMs to complete documents when requested </a:t>
            </a:r>
            <a:r>
              <a:rPr lang="en-AU" altLang="en-US" sz="2400" dirty="0" smtClean="0">
                <a:solidFill>
                  <a:srgbClr val="7030A0"/>
                </a:solidFill>
              </a:rPr>
              <a:t>(&gt; 3000 Statement of Choices plus EPOAs and AHDs)</a:t>
            </a:r>
            <a:endParaRPr lang="en-AU" altLang="en-US" sz="2400" dirty="0" smtClean="0"/>
          </a:p>
          <a:p>
            <a:pPr>
              <a:defRPr/>
            </a:pPr>
            <a:endParaRPr lang="en-AU" altLang="en-US" dirty="0" smtClean="0"/>
          </a:p>
        </p:txBody>
      </p:sp>
      <p:pic>
        <p:nvPicPr>
          <p:cNvPr id="4403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677863"/>
            <a:ext cx="28448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pPr algn="ctr"/>
            <a:r>
              <a:rPr lang="en-AU" altLang="en-US" sz="4800" smtClean="0"/>
              <a:t>ACP in RACFs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AU" altLang="en-US" dirty="0" smtClean="0"/>
              <a:t>LINK nurse project thanks to</a:t>
            </a:r>
          </a:p>
          <a:p>
            <a:pPr>
              <a:defRPr/>
            </a:pPr>
            <a:endParaRPr lang="en-AU" altLang="en-US" dirty="0" smtClean="0"/>
          </a:p>
          <a:p>
            <a:pPr>
              <a:defRPr/>
            </a:pPr>
            <a:r>
              <a:rPr lang="en-AU" altLang="en-US" dirty="0" smtClean="0"/>
              <a:t>Improving End of Life Care for residential aged care residents</a:t>
            </a:r>
          </a:p>
          <a:p>
            <a:pPr>
              <a:defRPr/>
            </a:pPr>
            <a:endParaRPr lang="en-AU" altLang="en-US" dirty="0"/>
          </a:p>
          <a:p>
            <a:pPr marL="0" indent="0">
              <a:buFontTx/>
              <a:buNone/>
              <a:defRPr/>
            </a:pPr>
            <a:endParaRPr lang="en-AU" altLang="en-US" dirty="0" smtClean="0"/>
          </a:p>
        </p:txBody>
      </p:sp>
      <p:pic>
        <p:nvPicPr>
          <p:cNvPr id="45060" name="Picture 2" descr="PEPA - Program of Experience in the Palliative Approach - Mozilla Firefox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9" t="11519" r="69789" b="81369"/>
          <a:stretch>
            <a:fillRect/>
          </a:stretch>
        </p:blipFill>
        <p:spPr bwMode="auto">
          <a:xfrm>
            <a:off x="5364163" y="1628775"/>
            <a:ext cx="26638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3" descr="aged care facility image - Google Search - Mozilla Firefox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35075" r="53125" b="33064"/>
          <a:stretch>
            <a:fillRect/>
          </a:stretch>
        </p:blipFill>
        <p:spPr bwMode="auto">
          <a:xfrm>
            <a:off x="3627438" y="3589338"/>
            <a:ext cx="3475037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368425"/>
          </a:xfrm>
        </p:spPr>
        <p:txBody>
          <a:bodyPr/>
          <a:lstStyle/>
          <a:p>
            <a:pPr algn="ctr"/>
            <a:r>
              <a:rPr lang="en-US" altLang="en-US" sz="3200" smtClean="0"/>
              <a:t>Improving end-of-life care for              residential aged care residents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3887787"/>
          </a:xfrm>
        </p:spPr>
        <p:txBody>
          <a:bodyPr/>
          <a:lstStyle/>
          <a:p>
            <a:pPr marL="0" indent="0" algn="ctr">
              <a:spcBef>
                <a:spcPct val="0"/>
              </a:spcBef>
              <a:spcAft>
                <a:spcPts val="1800"/>
              </a:spcAft>
              <a:buFontTx/>
              <a:buNone/>
              <a:defRPr/>
            </a:pPr>
            <a:r>
              <a:rPr lang="en-AU" altLang="en-US" dirty="0" smtClean="0"/>
              <a:t>Prof Liz Reymond (project lead)</a:t>
            </a:r>
          </a:p>
          <a:p>
            <a:pPr marL="0" indent="0" algn="ctr">
              <a:spcBef>
                <a:spcPct val="0"/>
              </a:spcBef>
              <a:spcAft>
                <a:spcPts val="1800"/>
              </a:spcAft>
              <a:buFontTx/>
              <a:buNone/>
              <a:defRPr/>
            </a:pPr>
            <a:r>
              <a:rPr lang="en-AU" altLang="en-US" dirty="0" smtClean="0"/>
              <a:t>Dr Karen Cooper (project manager)</a:t>
            </a:r>
          </a:p>
          <a:p>
            <a:pPr marL="0" indent="0" algn="ctr">
              <a:spcBef>
                <a:spcPct val="0"/>
              </a:spcBef>
              <a:spcAft>
                <a:spcPts val="1800"/>
              </a:spcAft>
              <a:buFontTx/>
              <a:buNone/>
              <a:defRPr/>
            </a:pPr>
            <a:r>
              <a:rPr lang="en-AU" altLang="en-US" dirty="0" smtClean="0"/>
              <a:t>Catriona </a:t>
            </a:r>
            <a:r>
              <a:rPr lang="en-AU" altLang="en-US" dirty="0" err="1" smtClean="0"/>
              <a:t>Bisset</a:t>
            </a:r>
            <a:r>
              <a:rPr lang="en-AU" altLang="en-US" dirty="0" smtClean="0"/>
              <a:t> (CNC)</a:t>
            </a:r>
          </a:p>
          <a:p>
            <a:pPr marL="0" indent="0" algn="ctr">
              <a:spcBef>
                <a:spcPct val="0"/>
              </a:spcBef>
              <a:spcAft>
                <a:spcPts val="1800"/>
              </a:spcAft>
              <a:buFontTx/>
              <a:buNone/>
              <a:defRPr/>
            </a:pPr>
            <a:r>
              <a:rPr lang="en-AU" altLang="en-US" dirty="0" smtClean="0"/>
              <a:t>Joanne </a:t>
            </a:r>
            <a:r>
              <a:rPr lang="en-AU" altLang="en-US" dirty="0" err="1" smtClean="0"/>
              <a:t>Dellit</a:t>
            </a:r>
            <a:r>
              <a:rPr lang="en-AU" altLang="en-US" dirty="0" smtClean="0"/>
              <a:t> (CN)</a:t>
            </a:r>
          </a:p>
          <a:p>
            <a:pPr marL="0" indent="0" algn="ctr">
              <a:spcBef>
                <a:spcPct val="0"/>
              </a:spcBef>
              <a:spcAft>
                <a:spcPts val="1800"/>
              </a:spcAft>
              <a:buFontTx/>
              <a:buNone/>
              <a:defRPr/>
            </a:pPr>
            <a:r>
              <a:rPr lang="en-AU" altLang="en-US" dirty="0" smtClean="0"/>
              <a:t>Myfanwy </a:t>
            </a:r>
            <a:r>
              <a:rPr lang="en-AU" altLang="en-US" dirty="0" err="1" smtClean="0"/>
              <a:t>Fifoot</a:t>
            </a:r>
            <a:r>
              <a:rPr lang="en-AU" altLang="en-US" dirty="0" smtClean="0"/>
              <a:t> (admin) </a:t>
            </a:r>
          </a:p>
          <a:p>
            <a:pPr>
              <a:defRPr/>
            </a:pPr>
            <a:endParaRPr lang="en-AU" altLang="en-US" dirty="0" smtClean="0"/>
          </a:p>
        </p:txBody>
      </p:sp>
      <p:pic>
        <p:nvPicPr>
          <p:cNvPr id="4608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43513"/>
            <a:ext cx="417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2924175"/>
            <a:ext cx="2970213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368425"/>
          </a:xfrm>
        </p:spPr>
        <p:txBody>
          <a:bodyPr/>
          <a:lstStyle/>
          <a:p>
            <a:pPr algn="ctr"/>
            <a:r>
              <a:rPr lang="en-US" altLang="en-US" sz="3200" smtClean="0"/>
              <a:t>Improving EoL care for residents:       National context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388778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600" dirty="0">
                <a:solidFill>
                  <a:srgbClr val="000000"/>
                </a:solidFill>
                <a:cs typeface="Arial" pitchFamily="34" charset="0"/>
              </a:rPr>
              <a:t>Residents should be able to age and die in the RACF</a:t>
            </a:r>
            <a:r>
              <a:rPr lang="en-AU" altLang="en-US" sz="2600" baseline="30000" dirty="0">
                <a:solidFill>
                  <a:srgbClr val="000000"/>
                </a:solidFill>
                <a:cs typeface="Arial" pitchFamily="34" charset="0"/>
              </a:rPr>
              <a:t>[1]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600" dirty="0">
                <a:solidFill>
                  <a:srgbClr val="000000"/>
                </a:solidFill>
                <a:cs typeface="Arial" pitchFamily="34" charset="0"/>
              </a:rPr>
              <a:t>ACP important - residents can state their values, beliefs, preferences for future health care</a:t>
            </a:r>
            <a:r>
              <a:rPr lang="en-AU" altLang="en-US" sz="2600" baseline="30000" dirty="0">
                <a:solidFill>
                  <a:srgbClr val="000000"/>
                </a:solidFill>
                <a:cs typeface="Arial" pitchFamily="34" charset="0"/>
              </a:rPr>
              <a:t>[2]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600" dirty="0">
                <a:solidFill>
                  <a:srgbClr val="000000"/>
                </a:solidFill>
                <a:cs typeface="Arial" pitchFamily="34" charset="0"/>
              </a:rPr>
              <a:t>RACF staff need support to provide high quality person-centred </a:t>
            </a:r>
            <a:r>
              <a:rPr lang="en-AU" altLang="en-US" sz="2600" dirty="0" err="1">
                <a:solidFill>
                  <a:srgbClr val="000000"/>
                </a:solidFill>
                <a:cs typeface="Arial" pitchFamily="34" charset="0"/>
              </a:rPr>
              <a:t>EoL</a:t>
            </a:r>
            <a:r>
              <a:rPr lang="en-AU" altLang="en-US" sz="2600" dirty="0">
                <a:solidFill>
                  <a:srgbClr val="000000"/>
                </a:solidFill>
                <a:cs typeface="Arial" pitchFamily="34" charset="0"/>
              </a:rPr>
              <a:t> care.  </a:t>
            </a:r>
          </a:p>
          <a:p>
            <a:pPr marL="0" indent="0">
              <a:buFontTx/>
              <a:buNone/>
              <a:defRPr/>
            </a:pPr>
            <a:endParaRPr lang="en-AU" altLang="en-US" dirty="0" smtClean="0"/>
          </a:p>
        </p:txBody>
      </p:sp>
      <p:pic>
        <p:nvPicPr>
          <p:cNvPr id="4710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43513"/>
            <a:ext cx="417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Box 2"/>
          <p:cNvSpPr txBox="1">
            <a:spLocks noChangeArrowheads="1"/>
          </p:cNvSpPr>
          <p:nvPr/>
        </p:nvSpPr>
        <p:spPr bwMode="auto">
          <a:xfrm>
            <a:off x="179388" y="5084763"/>
            <a:ext cx="396081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278EA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600"/>
              </a:spcBef>
              <a:buClrTx/>
              <a:buFont typeface="StarSymbol"/>
              <a:buNone/>
            </a:pPr>
            <a:r>
              <a:rPr lang="en-GB" altLang="en-US" sz="1300" baseline="30000">
                <a:solidFill>
                  <a:srgbClr val="000000"/>
                </a:solidFill>
                <a:ea typeface="Microsoft YaHei" panose="020B0503020204020204" pitchFamily="34" charset="-122"/>
              </a:rPr>
              <a:t>[1]</a:t>
            </a:r>
            <a:r>
              <a:rPr lang="en-GB" altLang="en-US" sz="1300">
                <a:solidFill>
                  <a:srgbClr val="000000"/>
                </a:solidFill>
                <a:ea typeface="Microsoft YaHei" panose="020B0503020204020204" pitchFamily="34" charset="-122"/>
              </a:rPr>
              <a:t>  Australian Health Ministers' Advisory Council. A National Framework for Advance Care Directives. 2011. </a:t>
            </a:r>
          </a:p>
          <a:p>
            <a:pPr eaLnBrk="1" hangingPunct="1">
              <a:lnSpc>
                <a:spcPts val="1200"/>
              </a:lnSpc>
              <a:spcBef>
                <a:spcPts val="600"/>
              </a:spcBef>
              <a:buClrTx/>
              <a:buFont typeface="StarSymbol"/>
              <a:buNone/>
            </a:pPr>
            <a:r>
              <a:rPr lang="en-GB" altLang="en-US" sz="1300" baseline="30000">
                <a:solidFill>
                  <a:srgbClr val="000000"/>
                </a:solidFill>
                <a:ea typeface="Microsoft YaHei" panose="020B0503020204020204" pitchFamily="34" charset="-122"/>
              </a:rPr>
              <a:t>[2]  </a:t>
            </a:r>
            <a:r>
              <a:rPr lang="en-GB" altLang="en-US" sz="1300">
                <a:solidFill>
                  <a:srgbClr val="000000"/>
                </a:solidFill>
                <a:ea typeface="Microsoft YaHei" panose="020B0503020204020204" pitchFamily="34" charset="-122"/>
              </a:rPr>
              <a:t>Detering KM, Hancock AD, Reade MC &amp; Silvester W. The impact of advance care planning on end of life care in elderly patients: Randomised controlled trial. BMJ 2010. 340;1345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368425"/>
          </a:xfrm>
        </p:spPr>
        <p:txBody>
          <a:bodyPr/>
          <a:lstStyle/>
          <a:p>
            <a:pPr algn="ctr"/>
            <a:r>
              <a:rPr lang="en-US" altLang="en-US" sz="3200" smtClean="0"/>
              <a:t>Improving EoL care for residents:       National context continued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388778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600" dirty="0">
                <a:solidFill>
                  <a:srgbClr val="000000"/>
                </a:solidFill>
                <a:cs typeface="Arial" pitchFamily="34" charset="0"/>
              </a:rPr>
              <a:t>Implementation remains low</a:t>
            </a:r>
            <a:r>
              <a:rPr lang="en-AU" altLang="en-US" sz="2600" baseline="30000" dirty="0">
                <a:solidFill>
                  <a:srgbClr val="000000"/>
                </a:solidFill>
                <a:cs typeface="Arial" pitchFamily="34" charset="0"/>
              </a:rPr>
              <a:t> [3,4]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600" dirty="0">
                <a:solidFill>
                  <a:srgbClr val="000000"/>
                </a:solidFill>
                <a:cs typeface="Arial" pitchFamily="34" charset="0"/>
              </a:rPr>
              <a:t>Some RACFs are reporting ACP implementation but it is not fully embedded 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600" dirty="0">
                <a:solidFill>
                  <a:srgbClr val="000000"/>
                </a:solidFill>
                <a:cs typeface="Arial" pitchFamily="34" charset="0"/>
              </a:rPr>
              <a:t>Suggestion residents’ wishes are not always respected</a:t>
            </a:r>
            <a:r>
              <a:rPr lang="en-AU" altLang="en-US" sz="2600" baseline="30000" dirty="0">
                <a:solidFill>
                  <a:srgbClr val="000000"/>
                </a:solidFill>
                <a:cs typeface="Arial" pitchFamily="34" charset="0"/>
              </a:rPr>
              <a:t> [3]</a:t>
            </a:r>
          </a:p>
          <a:p>
            <a:pPr marL="0" indent="0">
              <a:buFontTx/>
              <a:buNone/>
              <a:defRPr/>
            </a:pPr>
            <a:endParaRPr lang="en-AU" altLang="en-US" dirty="0" smtClean="0"/>
          </a:p>
        </p:txBody>
      </p:sp>
      <p:pic>
        <p:nvPicPr>
          <p:cNvPr id="4813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43513"/>
            <a:ext cx="417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TextBox 2"/>
          <p:cNvSpPr txBox="1">
            <a:spLocks noChangeArrowheads="1"/>
          </p:cNvSpPr>
          <p:nvPr/>
        </p:nvSpPr>
        <p:spPr bwMode="auto">
          <a:xfrm>
            <a:off x="179388" y="5084763"/>
            <a:ext cx="3960812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278EA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ts val="600"/>
              </a:spcBef>
              <a:spcAft>
                <a:spcPts val="450"/>
              </a:spcAft>
              <a:buClrTx/>
              <a:buFont typeface="StarSymbol"/>
              <a:buNone/>
            </a:pPr>
            <a:r>
              <a:rPr lang="en-GB" altLang="en-US" sz="1300" baseline="30000">
                <a:solidFill>
                  <a:srgbClr val="000000"/>
                </a:solidFill>
                <a:ea typeface="Microsoft YaHei" panose="020B0503020204020204" pitchFamily="34" charset="-122"/>
              </a:rPr>
              <a:t>[3]</a:t>
            </a:r>
            <a:r>
              <a:rPr lang="en-GB" altLang="en-US" sz="1300">
                <a:solidFill>
                  <a:srgbClr val="000000"/>
                </a:solidFill>
                <a:ea typeface="Microsoft YaHei" panose="020B0503020204020204" pitchFamily="34" charset="-122"/>
              </a:rPr>
              <a:t> Nair B, Kerridge I, Dobson A et al. Advance care planning in residential aged care. Aust NZ J Med 2000. 30:339-343</a:t>
            </a:r>
          </a:p>
          <a:p>
            <a:pPr eaLnBrk="1" hangingPunct="1">
              <a:lnSpc>
                <a:spcPts val="1200"/>
              </a:lnSpc>
              <a:spcBef>
                <a:spcPct val="0"/>
              </a:spcBef>
              <a:spcAft>
                <a:spcPts val="450"/>
              </a:spcAft>
              <a:buClrTx/>
              <a:buFontTx/>
              <a:buNone/>
            </a:pPr>
            <a:r>
              <a:rPr lang="en-GB" altLang="en-US" sz="1300" baseline="30000">
                <a:solidFill>
                  <a:srgbClr val="000000"/>
                </a:solidFill>
                <a:ea typeface="Microsoft YaHei" panose="020B0503020204020204" pitchFamily="34" charset="-122"/>
              </a:rPr>
              <a:t>[4]</a:t>
            </a:r>
            <a:r>
              <a:rPr lang="en-GB" altLang="en-US" sz="1300">
                <a:solidFill>
                  <a:srgbClr val="000000"/>
                </a:solidFill>
                <a:ea typeface="Microsoft YaHei" panose="020B0503020204020204" pitchFamily="34" charset="-122"/>
              </a:rPr>
              <a:t> Detering KM, Hancock AD, Reade MC, Silvester W. The impact of advance care planning on end of life care in elderly patients: randomised controlled trial BMJ 2010. 340:1345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368425"/>
          </a:xfrm>
        </p:spPr>
        <p:txBody>
          <a:bodyPr/>
          <a:lstStyle/>
          <a:p>
            <a:pPr algn="ctr"/>
            <a:r>
              <a:rPr lang="en-US" altLang="en-US" sz="3200" smtClean="0"/>
              <a:t>Improving EoL care for residents:       BSPHN local context</a:t>
            </a:r>
          </a:p>
        </p:txBody>
      </p:sp>
      <p:pic>
        <p:nvPicPr>
          <p:cNvPr id="4915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43513"/>
            <a:ext cx="417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773238"/>
            <a:ext cx="2998788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5627688" cy="4525963"/>
          </a:xfrm>
        </p:spPr>
        <p:txBody>
          <a:bodyPr/>
          <a:lstStyle/>
          <a:p>
            <a:pPr marL="457200" indent="-457200" eaLnBrk="1">
              <a:spcBef>
                <a:spcPct val="0"/>
              </a:spcBef>
              <a:spcAft>
                <a:spcPts val="1800"/>
              </a:spcAft>
              <a:defRPr/>
            </a:pPr>
            <a:r>
              <a:rPr lang="en-GB" altLang="en-US" sz="2400" dirty="0" smtClean="0">
                <a:ea typeface="Microsoft YaHei" panose="020B0503020204020204" pitchFamily="34" charset="-122"/>
                <a:cs typeface="Arial Unicode MS" panose="020B0604020202020204" pitchFamily="34" charset="-128"/>
              </a:rPr>
              <a:t>Geographical area closely matches that of MSH</a:t>
            </a:r>
          </a:p>
          <a:p>
            <a:pPr marL="457200" indent="-457200" eaLnBrk="1">
              <a:spcBef>
                <a:spcPct val="0"/>
              </a:spcBef>
              <a:spcAft>
                <a:spcPts val="1800"/>
              </a:spcAft>
              <a:defRPr/>
            </a:pPr>
            <a:r>
              <a:rPr lang="en-GB" altLang="en-US" sz="2400" dirty="0" smtClean="0">
                <a:ea typeface="Microsoft YaHei" panose="020B0503020204020204" pitchFamily="34" charset="-122"/>
                <a:cs typeface="Arial Unicode MS" panose="020B0604020202020204" pitchFamily="34" charset="-128"/>
              </a:rPr>
              <a:t>Includes approximately 90 RACFs, supported by approximately 1,325 GPs</a:t>
            </a:r>
          </a:p>
          <a:p>
            <a:pPr marL="457200" indent="-457200" eaLnBrk="1">
              <a:spcBef>
                <a:spcPct val="0"/>
              </a:spcBef>
              <a:spcAft>
                <a:spcPts val="1800"/>
              </a:spcAft>
              <a:defRPr/>
            </a:pPr>
            <a:r>
              <a:rPr lang="en-GB" altLang="en-US" sz="2400" dirty="0">
                <a:ea typeface="Microsoft YaHei" panose="020B0503020204020204" pitchFamily="34" charset="-122"/>
                <a:cs typeface="Arial Unicode MS" panose="020B0604020202020204" pitchFamily="34" charset="-128"/>
              </a:rPr>
              <a:t>E</a:t>
            </a:r>
            <a:r>
              <a:rPr lang="en-GB" altLang="en-US" sz="2400" dirty="0" smtClean="0">
                <a:ea typeface="Microsoft YaHei" panose="020B0503020204020204" pitchFamily="34" charset="-122"/>
                <a:cs typeface="Arial Unicode MS" panose="020B0604020202020204" pitchFamily="34" charset="-128"/>
              </a:rPr>
              <a:t>xisting partnerships to support the elderly, their families and healthcare providers including strong links with RACFs and GPs</a:t>
            </a:r>
            <a:endParaRPr lang="en-AU" altLang="en-US" sz="2400" dirty="0" smtClean="0">
              <a:ea typeface="Microsoft YaHei" panose="020B0503020204020204" pitchFamily="34" charset="-122"/>
              <a:cs typeface="Arial Unicode MS" panose="020B0604020202020204" pitchFamily="34" charset="-128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368425"/>
          </a:xfrm>
        </p:spPr>
        <p:txBody>
          <a:bodyPr/>
          <a:lstStyle/>
          <a:p>
            <a:pPr algn="ctr"/>
            <a:r>
              <a:rPr lang="en-US" altLang="en-US" sz="3200" smtClean="0"/>
              <a:t>Improving EoL care for residents:         Project aim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3284538"/>
            <a:ext cx="8229600" cy="237648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en-US" dirty="0"/>
              <a:t>To </a:t>
            </a:r>
            <a:r>
              <a:rPr lang="en-AU" altLang="en-US" dirty="0"/>
              <a:t>support RACFs to embed an evidence-based </a:t>
            </a:r>
            <a:br>
              <a:rPr lang="en-AU" altLang="en-US" dirty="0"/>
            </a:br>
            <a:r>
              <a:rPr lang="en-AU" altLang="en-US" dirty="0"/>
              <a:t>ACP program in their routine clinical care to support high quality end-of-life care for residents and families </a:t>
            </a:r>
          </a:p>
          <a:p>
            <a:pPr marL="0" indent="0">
              <a:buFontTx/>
              <a:buNone/>
              <a:defRPr/>
            </a:pPr>
            <a:endParaRPr lang="en-AU" altLang="en-US" dirty="0" smtClean="0"/>
          </a:p>
        </p:txBody>
      </p:sp>
      <p:pic>
        <p:nvPicPr>
          <p:cNvPr id="5018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43513"/>
            <a:ext cx="417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 descr="D:\Users\sansomex\AppData\Local\Microsoft\Windows\Temporary Internet Files\Content.IE5\EK1BNVJB\bullseye1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36613"/>
            <a:ext cx="2578100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368425"/>
          </a:xfrm>
        </p:spPr>
        <p:txBody>
          <a:bodyPr/>
          <a:lstStyle/>
          <a:p>
            <a:pPr algn="ctr"/>
            <a:r>
              <a:rPr lang="en-US" altLang="en-US" sz="3200" smtClean="0"/>
              <a:t>Improving EoL care for residents:             </a:t>
            </a:r>
            <a:r>
              <a:rPr lang="en-AU" altLang="en-US" sz="3200" smtClean="0"/>
              <a:t>Key project activities</a:t>
            </a:r>
            <a:endParaRPr lang="en-US" altLang="en-US" sz="3200" smtClean="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388778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dirty="0" smtClean="0"/>
              <a:t>Education for ACP champions (online</a:t>
            </a:r>
            <a:r>
              <a:rPr lang="en-AU" altLang="en-US" dirty="0"/>
              <a:t>, workshop, peer support) </a:t>
            </a:r>
            <a:endParaRPr lang="en-AU" altLang="en-US" dirty="0" smtClean="0"/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dirty="0" smtClean="0"/>
              <a:t>Education </a:t>
            </a:r>
            <a:r>
              <a:rPr lang="en-AU" altLang="en-US" dirty="0"/>
              <a:t>for GPs (including locum)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dirty="0"/>
              <a:t>Information sheets for residents, families and/or SDM(s) 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dirty="0"/>
              <a:t>An example ACP policy and procedure.</a:t>
            </a:r>
          </a:p>
          <a:p>
            <a:pPr marL="0" indent="0">
              <a:buFontTx/>
              <a:buNone/>
              <a:defRPr/>
            </a:pPr>
            <a:endParaRPr lang="en-AU" altLang="en-US" dirty="0" smtClean="0"/>
          </a:p>
        </p:txBody>
      </p:sp>
      <p:pic>
        <p:nvPicPr>
          <p:cNvPr id="5120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43513"/>
            <a:ext cx="417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368425"/>
          </a:xfrm>
        </p:spPr>
        <p:txBody>
          <a:bodyPr/>
          <a:lstStyle/>
          <a:p>
            <a:pPr algn="ctr"/>
            <a:r>
              <a:rPr lang="en-US" altLang="en-US" sz="3200" smtClean="0"/>
              <a:t>Improving EoL care for residents:             </a:t>
            </a:r>
            <a:r>
              <a:rPr lang="en-AU" altLang="en-US" sz="3200" smtClean="0"/>
              <a:t>Progress</a:t>
            </a:r>
            <a:endParaRPr lang="en-US" altLang="en-US" sz="3200" smtClean="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2098675"/>
            <a:ext cx="8229600" cy="3606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31 RACFs participating </a:t>
            </a:r>
            <a:endParaRPr lang="en-AU" altLang="en-US" sz="2400" dirty="0" smtClean="0"/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AU" altLang="en-US" sz="2400" dirty="0" smtClean="0"/>
              <a:t>Ethics </a:t>
            </a:r>
            <a:r>
              <a:rPr lang="en-AU" altLang="en-US" sz="2400" dirty="0"/>
              <a:t>approval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Identification of ACP champions and GPs by RACFs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Meetings with managers, GPs and ACP </a:t>
            </a:r>
            <a:r>
              <a:rPr lang="en-AU" altLang="en-US" sz="2400" dirty="0" smtClean="0"/>
              <a:t>champions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en-AU" altLang="en-US" sz="2400" dirty="0" smtClean="0"/>
              <a:t>Pre-implementation after death audits</a:t>
            </a:r>
            <a:endParaRPr lang="en-AU" altLang="en-US" sz="2400" dirty="0"/>
          </a:p>
          <a:p>
            <a:pPr marL="0" indent="0">
              <a:spcBef>
                <a:spcPts val="0"/>
              </a:spcBef>
              <a:spcAft>
                <a:spcPts val="1800"/>
              </a:spcAft>
              <a:buFontTx/>
              <a:buNone/>
              <a:defRPr/>
            </a:pPr>
            <a:r>
              <a:rPr lang="en-AU" altLang="en-US" sz="2400" dirty="0" smtClean="0"/>
              <a:t> </a:t>
            </a:r>
            <a:endParaRPr lang="en-AU" altLang="en-US" sz="2400" dirty="0"/>
          </a:p>
          <a:p>
            <a:pPr marL="0" indent="0">
              <a:buFontTx/>
              <a:buNone/>
              <a:defRPr/>
            </a:pPr>
            <a:endParaRPr lang="en-AU" altLang="en-US" dirty="0" smtClean="0"/>
          </a:p>
        </p:txBody>
      </p:sp>
      <p:pic>
        <p:nvPicPr>
          <p:cNvPr id="5222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43513"/>
            <a:ext cx="417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3" descr="aged care facility image - Google Search - Mozilla Firefox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35075" r="53125" b="33064"/>
          <a:stretch>
            <a:fillRect/>
          </a:stretch>
        </p:blipFill>
        <p:spPr bwMode="auto">
          <a:xfrm>
            <a:off x="7129463" y="1196975"/>
            <a:ext cx="186055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368425"/>
          </a:xfrm>
        </p:spPr>
        <p:txBody>
          <a:bodyPr/>
          <a:lstStyle/>
          <a:p>
            <a:pPr algn="ctr"/>
            <a:r>
              <a:rPr lang="en-US" altLang="en-US" sz="3200" smtClean="0"/>
              <a:t>Improving EoL care for residents:             Multifactorial </a:t>
            </a:r>
            <a:r>
              <a:rPr lang="en-AU" altLang="en-US" sz="3200" smtClean="0"/>
              <a:t>Progress</a:t>
            </a:r>
            <a:endParaRPr lang="en-US" altLang="en-US" sz="3200" smtClean="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36449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Education for </a:t>
            </a:r>
            <a:r>
              <a:rPr lang="en-AU" altLang="en-US" sz="2400" dirty="0" smtClean="0"/>
              <a:t>74 ACP </a:t>
            </a:r>
            <a:r>
              <a:rPr lang="en-AU" altLang="en-US" sz="2400" dirty="0"/>
              <a:t>champions: 3 online              education modules and  ½ day workshop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ACP champion education – </a:t>
            </a:r>
            <a:r>
              <a:rPr lang="en-AU" altLang="en-US" sz="2400" dirty="0" smtClean="0"/>
              <a:t>individualised peer </a:t>
            </a:r>
            <a:r>
              <a:rPr lang="en-AU" altLang="en-US" sz="2400" dirty="0"/>
              <a:t>support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GP education – workshops, lunchtime sessions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ACP discussions within RACFs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Managers reviewing policies and procedures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FontTx/>
              <a:buNone/>
              <a:defRPr/>
            </a:pPr>
            <a:r>
              <a:rPr lang="en-AU" altLang="en-US" sz="2400" dirty="0" smtClean="0"/>
              <a:t> </a:t>
            </a:r>
            <a:endParaRPr lang="en-AU" altLang="en-US" sz="2400" dirty="0"/>
          </a:p>
          <a:p>
            <a:pPr marL="0" indent="0">
              <a:buFontTx/>
              <a:buNone/>
              <a:defRPr/>
            </a:pPr>
            <a:endParaRPr lang="en-AU" altLang="en-US" dirty="0" smtClean="0"/>
          </a:p>
        </p:txBody>
      </p:sp>
      <p:pic>
        <p:nvPicPr>
          <p:cNvPr id="5325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43513"/>
            <a:ext cx="417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3" descr="aged care facility image - Google Search - Mozilla Firefox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35075" r="53125" b="33064"/>
          <a:stretch>
            <a:fillRect/>
          </a:stretch>
        </p:blipFill>
        <p:spPr bwMode="auto">
          <a:xfrm>
            <a:off x="7129463" y="1196975"/>
            <a:ext cx="186055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539750" y="404813"/>
            <a:ext cx="8229600" cy="1368425"/>
          </a:xfrm>
        </p:spPr>
        <p:txBody>
          <a:bodyPr/>
          <a:lstStyle/>
          <a:p>
            <a:pPr algn="ctr"/>
            <a:r>
              <a:rPr lang="en-US" altLang="en-US" sz="3200" smtClean="0"/>
              <a:t>Improving EoL care for residents:             </a:t>
            </a:r>
            <a:r>
              <a:rPr lang="en-AU" altLang="en-US" sz="3200" smtClean="0"/>
              <a:t>Next steps</a:t>
            </a:r>
            <a:endParaRPr lang="en-US" altLang="en-US" sz="3200" smtClean="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2060575"/>
            <a:ext cx="8229600" cy="36449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Satisfaction surveys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Post-implementation after death audits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Evaluation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AU" altLang="en-US" sz="2400" dirty="0"/>
              <a:t>Dissemination of results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FontTx/>
              <a:buNone/>
              <a:defRPr/>
            </a:pPr>
            <a:r>
              <a:rPr lang="en-AU" altLang="en-US" sz="2400" dirty="0" smtClean="0"/>
              <a:t> </a:t>
            </a:r>
            <a:endParaRPr lang="en-AU" altLang="en-US" sz="2400" dirty="0"/>
          </a:p>
          <a:p>
            <a:pPr marL="0" indent="0">
              <a:buFontTx/>
              <a:buNone/>
              <a:defRPr/>
            </a:pPr>
            <a:endParaRPr lang="en-AU" altLang="en-US" dirty="0" smtClean="0"/>
          </a:p>
        </p:txBody>
      </p:sp>
      <p:pic>
        <p:nvPicPr>
          <p:cNvPr id="5427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43513"/>
            <a:ext cx="41767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3" descr="aged care facility image - Google Search - Mozilla Firefox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3" t="35075" r="53125" b="33064"/>
          <a:stretch>
            <a:fillRect/>
          </a:stretch>
        </p:blipFill>
        <p:spPr bwMode="auto">
          <a:xfrm>
            <a:off x="7129463" y="1196975"/>
            <a:ext cx="186055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400" smtClean="0"/>
              <a:t>ACP in community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AU" altLang="en-US" dirty="0" smtClean="0"/>
              <a:t>ACP facilitators and registrar are: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dirty="0" smtClean="0"/>
              <a:t>Conducting public presentations to raise awareness of ACP 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dirty="0" smtClean="0">
                <a:solidFill>
                  <a:schemeClr val="bg1">
                    <a:lumMod val="65000"/>
                  </a:schemeClr>
                </a:solidFill>
              </a:rPr>
              <a:t>Providing GP education when requested</a:t>
            </a:r>
          </a:p>
          <a:p>
            <a:pPr>
              <a:defRPr/>
            </a:pPr>
            <a:endParaRPr lang="en-AU" altLang="en-US" dirty="0" smtClean="0"/>
          </a:p>
        </p:txBody>
      </p:sp>
      <p:pic>
        <p:nvPicPr>
          <p:cNvPr id="5530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941888"/>
            <a:ext cx="3887788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92150"/>
            <a:ext cx="26035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400" smtClean="0"/>
              <a:t>ACP in community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AU" altLang="en-US" dirty="0" smtClean="0"/>
              <a:t>ACP facilitators and registrar are: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dirty="0" smtClean="0"/>
              <a:t>Conducting public presentations to raise awareness of ACP </a:t>
            </a:r>
            <a:r>
              <a:rPr lang="en-AU" altLang="en-US" dirty="0" smtClean="0">
                <a:solidFill>
                  <a:srgbClr val="7030A0"/>
                </a:solidFill>
              </a:rPr>
              <a:t>(&gt;6800 attendees at 227 presentations)</a:t>
            </a:r>
            <a:endParaRPr lang="en-AU" altLang="en-US" dirty="0" smtClean="0"/>
          </a:p>
          <a:p>
            <a:pPr lvl="1">
              <a:lnSpc>
                <a:spcPct val="150000"/>
              </a:lnSpc>
              <a:buFont typeface="Courier New" pitchFamily="49" charset="0"/>
              <a:buChar char="o"/>
              <a:defRPr/>
            </a:pPr>
            <a:r>
              <a:rPr lang="en-AU" altLang="en-US" dirty="0" smtClean="0">
                <a:solidFill>
                  <a:schemeClr val="bg1">
                    <a:lumMod val="65000"/>
                  </a:schemeClr>
                </a:solidFill>
              </a:rPr>
              <a:t>Providing GP education when requested</a:t>
            </a:r>
          </a:p>
          <a:p>
            <a:pPr>
              <a:defRPr/>
            </a:pPr>
            <a:endParaRPr lang="en-AU" altLang="en-US" dirty="0" smtClean="0"/>
          </a:p>
        </p:txBody>
      </p:sp>
      <p:pic>
        <p:nvPicPr>
          <p:cNvPr id="5632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941888"/>
            <a:ext cx="3887788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92150"/>
            <a:ext cx="26035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30213" y="333375"/>
            <a:ext cx="8229600" cy="1143000"/>
          </a:xfrm>
        </p:spPr>
        <p:txBody>
          <a:bodyPr/>
          <a:lstStyle/>
          <a:p>
            <a:r>
              <a:rPr lang="en-AU" altLang="en-US" sz="4400" smtClean="0"/>
              <a:t>ACP in community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AU" altLang="en-US" smtClean="0"/>
              <a:t>ACP facilitators and registrar are:</a:t>
            </a:r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AU" altLang="en-US" smtClean="0"/>
              <a:t>Conducting public presentations to raise awareness of ACP </a:t>
            </a:r>
            <a:r>
              <a:rPr lang="en-AU" altLang="en-US" smtClean="0">
                <a:solidFill>
                  <a:srgbClr val="7030A0"/>
                </a:solidFill>
              </a:rPr>
              <a:t>(&gt;6800 attendees at 227 presentations)</a:t>
            </a:r>
            <a:endParaRPr lang="en-AU" altLang="en-US" smtClean="0"/>
          </a:p>
          <a:p>
            <a:pPr lv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AU" altLang="en-US" smtClean="0"/>
              <a:t>Providing GP education when requested</a:t>
            </a:r>
          </a:p>
          <a:p>
            <a:endParaRPr lang="en-AU" altLang="en-US" smtClean="0"/>
          </a:p>
        </p:txBody>
      </p:sp>
      <p:pic>
        <p:nvPicPr>
          <p:cNvPr id="5734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941888"/>
            <a:ext cx="3887788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692150"/>
            <a:ext cx="26035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57200" y="436563"/>
            <a:ext cx="8229600" cy="1143000"/>
          </a:xfrm>
        </p:spPr>
        <p:txBody>
          <a:bodyPr/>
          <a:lstStyle/>
          <a:p>
            <a:r>
              <a:rPr lang="en-AU" altLang="en-US" sz="4400" smtClean="0"/>
              <a:t>Patient satisfaction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3225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AU" altLang="en-US" smtClean="0"/>
              <a:t>Ethics approval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Consenting patients in hospital 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Surveying participants as to satisfaction with discussion and feedback on SoC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Evaluation pending</a:t>
            </a:r>
          </a:p>
          <a:p>
            <a:endParaRPr lang="en-AU" altLang="en-US" smtClean="0"/>
          </a:p>
        </p:txBody>
      </p:sp>
      <p:pic>
        <p:nvPicPr>
          <p:cNvPr id="5837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692150"/>
            <a:ext cx="3179763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63" y="4081463"/>
            <a:ext cx="2725737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436563"/>
            <a:ext cx="8229600" cy="1143000"/>
          </a:xfrm>
        </p:spPr>
        <p:txBody>
          <a:bodyPr/>
          <a:lstStyle/>
          <a:p>
            <a:r>
              <a:rPr lang="en-AU" altLang="en-US" sz="4800" smtClean="0"/>
              <a:t>After death audits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AU" altLang="en-US" smtClean="0"/>
              <a:t>Ethics approval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Waiver of consent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Evidence of ACP</a:t>
            </a:r>
          </a:p>
          <a:p>
            <a:pPr>
              <a:lnSpc>
                <a:spcPct val="150000"/>
              </a:lnSpc>
            </a:pPr>
            <a:r>
              <a:rPr lang="en-AU" altLang="en-US" smtClean="0"/>
              <a:t>Congruence with SoC and end-of-life care received </a:t>
            </a:r>
          </a:p>
          <a:p>
            <a:endParaRPr lang="en-AU" altLang="en-US" smtClean="0"/>
          </a:p>
        </p:txBody>
      </p:sp>
      <p:pic>
        <p:nvPicPr>
          <p:cNvPr id="593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620713"/>
            <a:ext cx="3094037" cy="309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457200" y="436563"/>
            <a:ext cx="8229600" cy="1143000"/>
          </a:xfrm>
        </p:spPr>
        <p:txBody>
          <a:bodyPr/>
          <a:lstStyle/>
          <a:p>
            <a:r>
              <a:rPr lang="en-AU" altLang="en-US" sz="4800" smtClean="0"/>
              <a:t>Moving forward</a:t>
            </a:r>
          </a:p>
        </p:txBody>
      </p:sp>
      <p:pic>
        <p:nvPicPr>
          <p:cNvPr id="60419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6200" y="1600200"/>
            <a:ext cx="645160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P-OACP Powerpoint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ACP-OACP Powerpoint template</Template>
  <TotalTime>1592</TotalTime>
  <Words>1581</Words>
  <Application>Microsoft Office PowerPoint</Application>
  <PresentationFormat>On-screen Show (4:3)</PresentationFormat>
  <Paragraphs>268</Paragraphs>
  <Slides>47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Arial</vt:lpstr>
      <vt:lpstr>Calibri</vt:lpstr>
      <vt:lpstr>Trebuchet MS</vt:lpstr>
      <vt:lpstr>Times New Roman</vt:lpstr>
      <vt:lpstr>Wingdings</vt:lpstr>
      <vt:lpstr>Courier New</vt:lpstr>
      <vt:lpstr>Microsoft YaHei</vt:lpstr>
      <vt:lpstr>StarSymbol</vt:lpstr>
      <vt:lpstr>Arial Unicode MS</vt:lpstr>
      <vt:lpstr>ACP-OACP Powerpoint template</vt:lpstr>
      <vt:lpstr>Advance Care Planning (ACP) across the sectors  Metro South Health, Queensland www.mycaremychoices.com.au </vt:lpstr>
      <vt:lpstr>What sectors?</vt:lpstr>
      <vt:lpstr>Which documents?</vt:lpstr>
      <vt:lpstr>Which documents?</vt:lpstr>
      <vt:lpstr>Which documents?</vt:lpstr>
      <vt:lpstr>Statement of Choices</vt:lpstr>
      <vt:lpstr>Statement of Choices</vt:lpstr>
      <vt:lpstr>Statement of Choices</vt:lpstr>
      <vt:lpstr>Office of Advance Care Planning</vt:lpstr>
      <vt:lpstr>Office of Advance Care Planning</vt:lpstr>
      <vt:lpstr>The Viewer</vt:lpstr>
      <vt:lpstr>The Viewer</vt:lpstr>
      <vt:lpstr>The Viewer</vt:lpstr>
      <vt:lpstr>Office of Advance Care Planning</vt:lpstr>
      <vt:lpstr>PowerPoint Presentation</vt:lpstr>
      <vt:lpstr>Statement of Choices (SoC)</vt:lpstr>
      <vt:lpstr>Statement of Choices (SoC)</vt:lpstr>
      <vt:lpstr>Statement of Choices (SoC)</vt:lpstr>
      <vt:lpstr>Statement of Choices (SoC)</vt:lpstr>
      <vt:lpstr>Statement of Choices (SoC)</vt:lpstr>
      <vt:lpstr>Statement of Choices (SoC)</vt:lpstr>
      <vt:lpstr>Who are completing SoC documents?</vt:lpstr>
      <vt:lpstr>Where are they being completed?</vt:lpstr>
      <vt:lpstr>For more information</vt:lpstr>
      <vt:lpstr>Projects</vt:lpstr>
      <vt:lpstr>ACP in acute sector</vt:lpstr>
      <vt:lpstr>ACP in acute sector</vt:lpstr>
      <vt:lpstr>ACP in acute sector</vt:lpstr>
      <vt:lpstr>ACP in acute sector</vt:lpstr>
      <vt:lpstr>ACP in acute sector</vt:lpstr>
      <vt:lpstr>ACP in acute sector</vt:lpstr>
      <vt:lpstr>ACP in RACFs</vt:lpstr>
      <vt:lpstr>Improving end-of-life care for              residential aged care residents</vt:lpstr>
      <vt:lpstr>Improving EoL care for residents:       National context</vt:lpstr>
      <vt:lpstr>Improving EoL care for residents:       National context continued</vt:lpstr>
      <vt:lpstr>Improving EoL care for residents:       BSPHN local context</vt:lpstr>
      <vt:lpstr>Improving EoL care for residents:         Project aim</vt:lpstr>
      <vt:lpstr>Improving EoL care for residents:             Key project activities</vt:lpstr>
      <vt:lpstr>Improving EoL care for residents:             Progress</vt:lpstr>
      <vt:lpstr>Improving EoL care for residents:             Multifactorial Progress</vt:lpstr>
      <vt:lpstr>Improving EoL care for residents:             Next steps</vt:lpstr>
      <vt:lpstr>ACP in community</vt:lpstr>
      <vt:lpstr>ACP in community</vt:lpstr>
      <vt:lpstr>ACP in community</vt:lpstr>
      <vt:lpstr>Patient satisfaction</vt:lpstr>
      <vt:lpstr>After death audits</vt:lpstr>
      <vt:lpstr>Moving forward</vt:lpstr>
    </vt:vector>
  </TitlesOfParts>
  <Company>Queensland Health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 Care Planning (ACP) across the Sectors</dc:title>
  <dc:subject>Metro South Health powerpoint presentation template featuring a light-coloured cover page.</dc:subject>
  <dc:creator>Dr Leyton Miller;Xanthe Sansome</dc:creator>
  <cp:keywords>powerpoint; slide; powerpoint template; slide template; presentation; templates; metro south</cp:keywords>
  <cp:lastModifiedBy>Cameron Shepherd</cp:lastModifiedBy>
  <cp:revision>72</cp:revision>
  <dcterms:created xsi:type="dcterms:W3CDTF">2017-03-01T03:01:26Z</dcterms:created>
  <dcterms:modified xsi:type="dcterms:W3CDTF">2017-07-21T00:57:10Z</dcterms:modified>
  <cp:category>Templates</cp:category>
</cp:coreProperties>
</file>