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4"/>
  </p:notesMasterIdLst>
  <p:sldIdLst>
    <p:sldId id="360" r:id="rId2"/>
    <p:sldId id="313" r:id="rId3"/>
    <p:sldId id="342" r:id="rId4"/>
    <p:sldId id="330" r:id="rId5"/>
    <p:sldId id="340" r:id="rId6"/>
    <p:sldId id="331" r:id="rId7"/>
    <p:sldId id="335" r:id="rId8"/>
    <p:sldId id="355" r:id="rId9"/>
    <p:sldId id="343" r:id="rId10"/>
    <p:sldId id="337" r:id="rId11"/>
    <p:sldId id="338" r:id="rId12"/>
    <p:sldId id="353" r:id="rId13"/>
    <p:sldId id="339" r:id="rId14"/>
    <p:sldId id="315" r:id="rId15"/>
    <p:sldId id="344" r:id="rId16"/>
    <p:sldId id="345" r:id="rId17"/>
    <p:sldId id="356" r:id="rId18"/>
    <p:sldId id="358" r:id="rId19"/>
    <p:sldId id="357" r:id="rId20"/>
    <p:sldId id="359" r:id="rId21"/>
    <p:sldId id="351" r:id="rId22"/>
    <p:sldId id="268" r:id="rId23"/>
  </p:sldIdLst>
  <p:sldSz cx="9144000" cy="6858000" type="screen4x3"/>
  <p:notesSz cx="6797675" cy="9926638"/>
  <p:defaultTextStyle>
    <a:defPPr>
      <a:defRPr lang="en-US"/>
    </a:defPPr>
    <a:lvl1pPr algn="l" rtl="0" eaLnBrk="0" fontAlgn="base" hangingPunct="0">
      <a:spcBef>
        <a:spcPct val="0"/>
      </a:spcBef>
      <a:spcAft>
        <a:spcPct val="0"/>
      </a:spcAft>
      <a:defRPr sz="2400" kern="1200">
        <a:solidFill>
          <a:schemeClr val="tx1"/>
        </a:solidFill>
        <a:latin typeface="Arial" pitchFamily="34" charset="0"/>
        <a:ea typeface="ＭＳ Ｐゴシック"/>
        <a:cs typeface="ＭＳ Ｐゴシック"/>
      </a:defRPr>
    </a:lvl1pPr>
    <a:lvl2pPr marL="457200" algn="l" rtl="0" eaLnBrk="0" fontAlgn="base" hangingPunct="0">
      <a:spcBef>
        <a:spcPct val="0"/>
      </a:spcBef>
      <a:spcAft>
        <a:spcPct val="0"/>
      </a:spcAft>
      <a:defRPr sz="2400" kern="1200">
        <a:solidFill>
          <a:schemeClr val="tx1"/>
        </a:solidFill>
        <a:latin typeface="Arial" pitchFamily="34" charset="0"/>
        <a:ea typeface="ＭＳ Ｐゴシック"/>
        <a:cs typeface="ＭＳ Ｐゴシック"/>
      </a:defRPr>
    </a:lvl2pPr>
    <a:lvl3pPr marL="914400" algn="l" rtl="0" eaLnBrk="0" fontAlgn="base" hangingPunct="0">
      <a:spcBef>
        <a:spcPct val="0"/>
      </a:spcBef>
      <a:spcAft>
        <a:spcPct val="0"/>
      </a:spcAft>
      <a:defRPr sz="2400" kern="1200">
        <a:solidFill>
          <a:schemeClr val="tx1"/>
        </a:solidFill>
        <a:latin typeface="Arial" pitchFamily="34" charset="0"/>
        <a:ea typeface="ＭＳ Ｐゴシック"/>
        <a:cs typeface="ＭＳ Ｐゴシック"/>
      </a:defRPr>
    </a:lvl3pPr>
    <a:lvl4pPr marL="1371600" algn="l" rtl="0" eaLnBrk="0" fontAlgn="base" hangingPunct="0">
      <a:spcBef>
        <a:spcPct val="0"/>
      </a:spcBef>
      <a:spcAft>
        <a:spcPct val="0"/>
      </a:spcAft>
      <a:defRPr sz="2400" kern="1200">
        <a:solidFill>
          <a:schemeClr val="tx1"/>
        </a:solidFill>
        <a:latin typeface="Arial" pitchFamily="34" charset="0"/>
        <a:ea typeface="ＭＳ Ｐゴシック"/>
        <a:cs typeface="ＭＳ Ｐゴシック"/>
      </a:defRPr>
    </a:lvl4pPr>
    <a:lvl5pPr marL="1828800" algn="l" rtl="0" eaLnBrk="0" fontAlgn="base" hangingPunct="0">
      <a:spcBef>
        <a:spcPct val="0"/>
      </a:spcBef>
      <a:spcAft>
        <a:spcPct val="0"/>
      </a:spcAft>
      <a:defRPr sz="2400" kern="1200">
        <a:solidFill>
          <a:schemeClr val="tx1"/>
        </a:solidFill>
        <a:latin typeface="Arial" pitchFamily="34" charset="0"/>
        <a:ea typeface="ＭＳ Ｐゴシック"/>
        <a:cs typeface="ＭＳ Ｐゴシック"/>
      </a:defRPr>
    </a:lvl5pPr>
    <a:lvl6pPr marL="2286000" algn="l" defTabSz="914400" rtl="0" eaLnBrk="1" latinLnBrk="0" hangingPunct="1">
      <a:defRPr sz="2400" kern="1200">
        <a:solidFill>
          <a:schemeClr val="tx1"/>
        </a:solidFill>
        <a:latin typeface="Arial" pitchFamily="34" charset="0"/>
        <a:ea typeface="ＭＳ Ｐゴシック"/>
        <a:cs typeface="ＭＳ Ｐゴシック"/>
      </a:defRPr>
    </a:lvl6pPr>
    <a:lvl7pPr marL="2743200" algn="l" defTabSz="914400" rtl="0" eaLnBrk="1" latinLnBrk="0" hangingPunct="1">
      <a:defRPr sz="2400" kern="1200">
        <a:solidFill>
          <a:schemeClr val="tx1"/>
        </a:solidFill>
        <a:latin typeface="Arial" pitchFamily="34" charset="0"/>
        <a:ea typeface="ＭＳ Ｐゴシック"/>
        <a:cs typeface="ＭＳ Ｐゴシック"/>
      </a:defRPr>
    </a:lvl7pPr>
    <a:lvl8pPr marL="3200400" algn="l" defTabSz="914400" rtl="0" eaLnBrk="1" latinLnBrk="0" hangingPunct="1">
      <a:defRPr sz="2400" kern="1200">
        <a:solidFill>
          <a:schemeClr val="tx1"/>
        </a:solidFill>
        <a:latin typeface="Arial" pitchFamily="34" charset="0"/>
        <a:ea typeface="ＭＳ Ｐゴシック"/>
        <a:cs typeface="ＭＳ Ｐゴシック"/>
      </a:defRPr>
    </a:lvl8pPr>
    <a:lvl9pPr marL="3657600" algn="l" defTabSz="914400" rtl="0" eaLnBrk="1" latinLnBrk="0" hangingPunct="1">
      <a:defRPr sz="2400" kern="1200">
        <a:solidFill>
          <a:schemeClr val="tx1"/>
        </a:solidFill>
        <a:latin typeface="Arial" pitchFamily="34" charset="0"/>
        <a:ea typeface="ＭＳ Ｐゴシック"/>
        <a:cs typeface="ＭＳ Ｐゴシック"/>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EDF5"/>
    <a:srgbClr val="D8EFF2"/>
    <a:srgbClr val="EF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86509" autoAdjust="0"/>
  </p:normalViewPr>
  <p:slideViewPr>
    <p:cSldViewPr>
      <p:cViewPr>
        <p:scale>
          <a:sx n="96" d="100"/>
          <a:sy n="96" d="100"/>
        </p:scale>
        <p:origin x="-492" y="-72"/>
      </p:cViewPr>
      <p:guideLst>
        <p:guide orient="horz" pos="2160"/>
        <p:guide pos="2880"/>
      </p:guideLst>
    </p:cSldViewPr>
  </p:slideViewPr>
  <p:outlineViewPr>
    <p:cViewPr>
      <p:scale>
        <a:sx n="33" d="100"/>
        <a:sy n="33" d="100"/>
      </p:scale>
      <p:origin x="0" y="4806"/>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0" d="100"/>
          <a:sy n="70" d="100"/>
        </p:scale>
        <p:origin x="-2766" y="-102"/>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charset="0"/>
                <a:ea typeface="ＭＳ Ｐゴシック" pitchFamily="96" charset="-128"/>
                <a:cs typeface="+mn-cs"/>
              </a:defRPr>
            </a:lvl1pPr>
          </a:lstStyle>
          <a:p>
            <a:pPr>
              <a:defRPr/>
            </a:pPr>
            <a:endParaRPr lang="en-US"/>
          </a:p>
        </p:txBody>
      </p:sp>
      <p:sp>
        <p:nvSpPr>
          <p:cNvPr id="3075" name="Rectangle 3"/>
          <p:cNvSpPr>
            <a:spLocks noGrp="1" noChangeArrowheads="1"/>
          </p:cNvSpPr>
          <p:nvPr>
            <p:ph type="dt" idx="1"/>
          </p:nvPr>
        </p:nvSpPr>
        <p:spPr bwMode="auto">
          <a:xfrm>
            <a:off x="3851275" y="0"/>
            <a:ext cx="2946400" cy="4968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charset="0"/>
                <a:ea typeface="ＭＳ Ｐゴシック" pitchFamily="96" charset="-128"/>
                <a:cs typeface="+mn-cs"/>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06463" y="4714875"/>
            <a:ext cx="4984750" cy="4467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charset="0"/>
                <a:ea typeface="ＭＳ Ｐゴシック" pitchFamily="96" charset="-128"/>
                <a:cs typeface="+mn-cs"/>
              </a:defRPr>
            </a:lvl1pPr>
          </a:lstStyle>
          <a:p>
            <a:pPr>
              <a:defRPr/>
            </a:pPr>
            <a:endParaRPr lang="en-US"/>
          </a:p>
        </p:txBody>
      </p:sp>
      <p:sp>
        <p:nvSpPr>
          <p:cNvPr id="3079"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ea typeface="ＭＳ Ｐゴシック" pitchFamily="96" charset="-128"/>
                <a:cs typeface="+mn-cs"/>
              </a:defRPr>
            </a:lvl1pPr>
          </a:lstStyle>
          <a:p>
            <a:pPr>
              <a:defRPr/>
            </a:pPr>
            <a:fld id="{4C46C537-7A84-49E7-B8CC-3E5F3796B2E4}" type="slidenum">
              <a:rPr lang="en-US"/>
              <a:pPr>
                <a:defRPr/>
              </a:pPr>
              <a:t>‹#›</a:t>
            </a:fld>
            <a:endParaRPr lang="en-US"/>
          </a:p>
        </p:txBody>
      </p:sp>
    </p:spTree>
    <p:extLst>
      <p:ext uri="{BB962C8B-B14F-4D97-AF65-F5344CB8AC3E}">
        <p14:creationId xmlns:p14="http://schemas.microsoft.com/office/powerpoint/2010/main" val="1779318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pitchFamily="96" charset="-128"/>
        <a:cs typeface="ＭＳ Ｐゴシック"/>
      </a:defRPr>
    </a:lvl1pPr>
    <a:lvl2pPr marL="457200" algn="l" rtl="0" eaLnBrk="0" fontAlgn="base" hangingPunct="0">
      <a:spcBef>
        <a:spcPct val="30000"/>
      </a:spcBef>
      <a:spcAft>
        <a:spcPct val="0"/>
      </a:spcAft>
      <a:defRPr sz="1200" kern="1200">
        <a:solidFill>
          <a:schemeClr val="tx1"/>
        </a:solidFill>
        <a:latin typeface="Arial" charset="0"/>
        <a:ea typeface="ＭＳ Ｐゴシック" pitchFamily="96"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pitchFamily="96"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pitchFamily="96"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pitchFamily="96" charset="-128"/>
        <a:cs typeface="ＭＳ Ｐゴシック"/>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p>
            <a:fld id="{59EECED8-CB86-477B-935D-5B9E6E214A65}" type="slidenum">
              <a:rPr lang="en-US" smtClean="0">
                <a:latin typeface="Arial" pitchFamily="34" charset="0"/>
                <a:ea typeface="ＭＳ Ｐゴシック"/>
                <a:cs typeface="ＭＳ Ｐゴシック"/>
              </a:rPr>
              <a:pPr/>
              <a:t>1</a:t>
            </a:fld>
            <a:endParaRPr lang="en-US" smtClean="0">
              <a:latin typeface="Arial" pitchFamily="34" charset="0"/>
              <a:ea typeface="ＭＳ Ｐゴシック"/>
              <a:cs typeface="ＭＳ Ｐゴシック"/>
            </a:endParaRPr>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p:spPr>
        <p:txBody>
          <a:bodyPr/>
          <a:lstStyle/>
          <a:p>
            <a:r>
              <a:rPr lang="en-AU" dirty="0" smtClean="0">
                <a:latin typeface="Arial" pitchFamily="34" charset="0"/>
                <a:ea typeface="ＭＳ Ｐゴシック"/>
              </a:rPr>
              <a:t>Thank you for the opportunity to talk to you today at this very important conference about the</a:t>
            </a:r>
            <a:r>
              <a:rPr lang="en-AU" baseline="0" dirty="0" smtClean="0">
                <a:latin typeface="Arial" pitchFamily="34" charset="0"/>
                <a:ea typeface="ＭＳ Ｐゴシック"/>
              </a:rPr>
              <a:t> services we provide at CareSearch to help provide access to evidence for all of you who work in this field of grief and bereavement. We want to make it easier for you to find the evidence you need, allowing more time for the very important clinical work that </a:t>
            </a:r>
            <a:r>
              <a:rPr lang="en-AU" baseline="0" smtClean="0">
                <a:latin typeface="Arial" pitchFamily="34" charset="0"/>
                <a:ea typeface="ＭＳ Ｐゴシック"/>
              </a:rPr>
              <a:t>we are </a:t>
            </a:r>
            <a:r>
              <a:rPr lang="en-AU" baseline="0" dirty="0" smtClean="0">
                <a:latin typeface="Arial" pitchFamily="34" charset="0"/>
                <a:ea typeface="ＭＳ Ｐゴシック"/>
              </a:rPr>
              <a:t>hearing about at the conference.</a:t>
            </a:r>
            <a:endParaRPr lang="en-AU" dirty="0" smtClean="0">
              <a:latin typeface="Arial" pitchFamily="34" charset="0"/>
              <a:ea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To </a:t>
            </a:r>
            <a:r>
              <a:rPr lang="en-US" dirty="0" err="1" smtClean="0"/>
              <a:t>summarise</a:t>
            </a:r>
            <a:r>
              <a:rPr lang="en-US" dirty="0" smtClean="0"/>
              <a:t>, these are the benefits a search filter can</a:t>
            </a:r>
            <a:r>
              <a:rPr lang="en-US" baseline="0" dirty="0" smtClean="0"/>
              <a:t> provide</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Won’t go into detail but will just outline the rigorous, tested and published methodology used to create the search</a:t>
            </a:r>
            <a:r>
              <a:rPr lang="en-US" baseline="0" dirty="0" smtClean="0"/>
              <a:t> filters at CareSearch. There is input from the expert advisory group throughout the process to </a:t>
            </a:r>
            <a:r>
              <a:rPr lang="en-US" baseline="0" dirty="0" err="1" smtClean="0"/>
              <a:t>minimise</a:t>
            </a:r>
            <a:r>
              <a:rPr lang="en-US" baseline="0" dirty="0" smtClean="0"/>
              <a:t> bias and ensure that the filter will be of clinical relevance when it is created.</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Bereavement Search Filter was created during 2013 and launched in November. </a:t>
            </a:r>
          </a:p>
          <a:p>
            <a:endParaRPr lang="en-US" dirty="0" smtClean="0"/>
          </a:p>
          <a:p>
            <a:r>
              <a:rPr lang="en-US" dirty="0" smtClean="0"/>
              <a:t>The FVS is a filter validation set used during the process to test how well the filter retrieves items of known relevance.</a:t>
            </a:r>
          </a:p>
          <a:p>
            <a:endParaRPr lang="en-US" dirty="0" smtClean="0"/>
          </a:p>
          <a:p>
            <a:r>
              <a:rPr lang="en-US" dirty="0" smtClean="0"/>
              <a:t>The Post hoc relevance, using the expert advisory group, tests how well the filter retrieves only relevant items (that is, none that are irrelevant).</a:t>
            </a:r>
          </a:p>
          <a:p>
            <a:endParaRPr lang="en-US" dirty="0" smtClean="0"/>
          </a:p>
          <a:p>
            <a:r>
              <a:rPr lang="en-US" dirty="0" smtClean="0"/>
              <a:t>In most</a:t>
            </a:r>
            <a:r>
              <a:rPr lang="en-US" baseline="0" dirty="0" smtClean="0"/>
              <a:t> cases, </a:t>
            </a:r>
            <a:r>
              <a:rPr lang="en-US" baseline="0" dirty="0" err="1" smtClean="0"/>
              <a:t>dialling</a:t>
            </a:r>
            <a:r>
              <a:rPr lang="en-US" baseline="0" dirty="0" smtClean="0"/>
              <a:t> up the sensitivity , that is aiming to retrieve everything relevant, increases the number of irrelevant items also pulled in, so we aim to achieve a balance of both.</a:t>
            </a:r>
          </a:p>
          <a:p>
            <a:endParaRPr lang="en-US" baseline="0" dirty="0" smtClean="0"/>
          </a:p>
          <a:p>
            <a:r>
              <a:rPr lang="en-US" baseline="0" dirty="0" smtClean="0"/>
              <a:t>The advice of the expert advisory group in the Bereavement search filter project was that they believed the most clinically useful references would be </a:t>
            </a:r>
            <a:r>
              <a:rPr lang="en-US" baseline="0" dirty="0" err="1" smtClean="0"/>
              <a:t>focussed</a:t>
            </a:r>
            <a:r>
              <a:rPr lang="en-US" baseline="0" dirty="0" smtClean="0"/>
              <a:t> on bereavement defined as the loss of a loved one, rather than general literature on grief in all contexts (</a:t>
            </a:r>
            <a:r>
              <a:rPr lang="en-US" baseline="0" dirty="0" err="1" smtClean="0"/>
              <a:t>eg</a:t>
            </a:r>
            <a:r>
              <a:rPr lang="en-US" baseline="0" dirty="0" smtClean="0"/>
              <a:t> loss of a pet, marriage </a:t>
            </a:r>
            <a:r>
              <a:rPr lang="en-US" baseline="0" dirty="0" err="1" smtClean="0"/>
              <a:t>etc</a:t>
            </a:r>
            <a:r>
              <a:rPr lang="en-US" baseline="0" dirty="0" smtClean="0"/>
              <a:t>). Technical challenge because of the indexing terms used by the national Library of medicine.</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let’s see the filters in action.</a:t>
            </a:r>
          </a:p>
          <a:p>
            <a:endParaRPr lang="en-US" dirty="0" smtClean="0"/>
          </a:p>
          <a:p>
            <a:r>
              <a:rPr lang="en-US" dirty="0" smtClean="0"/>
              <a:t>It can be useful to have the image of the coffee filter in mind as an analogy for search filters. They are designed to keep out what we don't want (the coffee grounds) and let through what we do want, the coffee itself.</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The Bereavement search filter is housed within the Patient management section of the Clinical Evidence section of the CareSearch website. </a:t>
            </a:r>
          </a:p>
          <a:p>
            <a:endParaRPr lang="en-AU" dirty="0" smtClean="0"/>
          </a:p>
          <a:p>
            <a:r>
              <a:rPr lang="en-AU" dirty="0" smtClean="0"/>
              <a:t>You can bookmark and/or share this link to go straight to it.</a:t>
            </a:r>
          </a:p>
          <a:p>
            <a:endParaRPr lang="en-AU" dirty="0" smtClean="0"/>
          </a:p>
          <a:p>
            <a:r>
              <a:rPr lang="en-AU" baseline="0" dirty="0" smtClean="0">
                <a:sym typeface="Wingdings" pitchFamily="2" charset="2"/>
              </a:rPr>
              <a:t>The filter has been used to create a set of Bereavement PubMed Searches.</a:t>
            </a:r>
          </a:p>
          <a:p>
            <a:endParaRPr lang="en-AU" baseline="0" dirty="0" smtClean="0">
              <a:sym typeface="Wingdings" pitchFamily="2" charset="2"/>
            </a:endParaRPr>
          </a:p>
          <a:p>
            <a:r>
              <a:rPr lang="en-AU" baseline="0" dirty="0" smtClean="0">
                <a:sym typeface="Wingdings" pitchFamily="2" charset="2"/>
              </a:rPr>
              <a:t>The Expert Advisory Group provided advice on clinically useful topics for searches and suggested how they might usefully be grouped. We have clustered them into 3 different topic categories, as shown here. There are 21 in all.</a:t>
            </a:r>
          </a:p>
          <a:p>
            <a:endParaRPr lang="en-AU" baseline="0" dirty="0" smtClean="0">
              <a:sym typeface="Wingdings" pitchFamily="2" charset="2"/>
            </a:endParaRPr>
          </a:p>
          <a:p>
            <a:r>
              <a:rPr lang="en-AU" baseline="0" dirty="0" smtClean="0">
                <a:sym typeface="Wingdings" pitchFamily="2" charset="2"/>
              </a:rPr>
              <a:t>We will demonstrate clicking on the everything link under Multicultural. This takes us to references in PubMed about bereavement care and a multicultural context.</a:t>
            </a:r>
          </a:p>
          <a:p>
            <a:endParaRPr lang="en-AU" baseline="0" dirty="0" smtClean="0">
              <a:sym typeface="Wingdings" pitchFamily="2" charset="2"/>
            </a:endParaRPr>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15</a:t>
            </a:fld>
            <a:endParaRPr lang="en-US"/>
          </a:p>
        </p:txBody>
      </p:sp>
    </p:spTree>
    <p:extLst>
      <p:ext uri="{BB962C8B-B14F-4D97-AF65-F5344CB8AC3E}">
        <p14:creationId xmlns:p14="http://schemas.microsoft.com/office/powerpoint/2010/main" val="544605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the page of results from a search on everything, that is all references, for bereavement and</a:t>
            </a:r>
            <a:r>
              <a:rPr lang="en-AU" baseline="0" dirty="0" smtClean="0"/>
              <a:t> multicultural issues.</a:t>
            </a:r>
          </a:p>
          <a:p>
            <a:endParaRPr lang="en-AU" baseline="0" dirty="0" smtClean="0"/>
          </a:p>
          <a:p>
            <a:r>
              <a:rPr lang="en-AU" baseline="0" dirty="0" smtClean="0"/>
              <a:t>It is a current search, with the most recent items at the top.  </a:t>
            </a:r>
            <a:endParaRPr lang="en-AU"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16</a:t>
            </a:fld>
            <a:endParaRPr lang="en-US"/>
          </a:p>
        </p:txBody>
      </p:sp>
    </p:spTree>
    <p:extLst>
      <p:ext uri="{BB962C8B-B14F-4D97-AF65-F5344CB8AC3E}">
        <p14:creationId xmlns:p14="http://schemas.microsoft.com/office/powerpoint/2010/main" val="3529649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time we will look at Complicated Grief and we will choose Free Full Text only.</a:t>
            </a:r>
          </a:p>
          <a:p>
            <a:endParaRPr lang="en-AU" dirty="0" smtClean="0"/>
          </a:p>
          <a:p>
            <a:r>
              <a:rPr lang="en-AU" dirty="0" smtClean="0"/>
              <a:t>This means we are asking to see only those references which have the full article attached and available free. We don’t have to log on or belong to an institution to see the full text of these articles. It is a good way to get instant access to evidence.</a:t>
            </a:r>
          </a:p>
          <a:p>
            <a:endParaRPr lang="en-AU" dirty="0" smtClean="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17</a:t>
            </a:fld>
            <a:endParaRPr lang="en-US"/>
          </a:p>
        </p:txBody>
      </p:sp>
    </p:spTree>
    <p:extLst>
      <p:ext uri="{BB962C8B-B14F-4D97-AF65-F5344CB8AC3E}">
        <p14:creationId xmlns:p14="http://schemas.microsoft.com/office/powerpoint/2010/main" val="5446051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is the page of results from a search on references which have free full text available, for bereavement and</a:t>
            </a:r>
            <a:r>
              <a:rPr lang="en-AU" baseline="0" dirty="0" smtClean="0"/>
              <a:t> complicated grief.</a:t>
            </a:r>
          </a:p>
          <a:p>
            <a:endParaRPr lang="en-AU" baseline="0" dirty="0" smtClean="0"/>
          </a:p>
          <a:p>
            <a:r>
              <a:rPr lang="en-AU" baseline="0" dirty="0" smtClean="0"/>
              <a:t>It is a current search, with the most recent items at the top.  </a:t>
            </a:r>
          </a:p>
          <a:p>
            <a:endParaRPr lang="en-AU" baseline="0" dirty="0" smtClean="0"/>
          </a:p>
          <a:p>
            <a:r>
              <a:rPr lang="en-AU" baseline="0" dirty="0" smtClean="0"/>
              <a:t>The numbers are low because we have asked to see only those with free full text available; this limits the search. However we still have 20 recent items. </a:t>
            </a:r>
          </a:p>
          <a:p>
            <a:endParaRPr lang="en-AU" baseline="0" dirty="0" smtClean="0"/>
          </a:p>
          <a:p>
            <a:r>
              <a:rPr lang="en-AU" baseline="0" dirty="0" smtClean="0"/>
              <a:t>Notice that Complicated grief is also called Prolonged Grief – our topic search is designed to pick up all relevant items, regardless of the terminology used.</a:t>
            </a:r>
            <a:endParaRPr lang="en-AU"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18</a:t>
            </a:fld>
            <a:endParaRPr lang="en-US"/>
          </a:p>
        </p:txBody>
      </p:sp>
    </p:spTree>
    <p:extLst>
      <p:ext uri="{BB962C8B-B14F-4D97-AF65-F5344CB8AC3E}">
        <p14:creationId xmlns:p14="http://schemas.microsoft.com/office/powerpoint/2010/main" val="35296493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AU" dirty="0" smtClean="0"/>
              <a:t>Create your own topic</a:t>
            </a:r>
            <a:r>
              <a:rPr lang="en-AU" baseline="0" dirty="0" smtClean="0"/>
              <a:t> search …</a:t>
            </a:r>
          </a:p>
          <a:p>
            <a:endParaRPr lang="en-AU" baseline="0" dirty="0" smtClean="0"/>
          </a:p>
          <a:p>
            <a:r>
              <a:rPr lang="en-AU" baseline="0" dirty="0" smtClean="0"/>
              <a:t>It is possible to combine the bereavement search filter with a topic of your own choice, if you are looking for something that is not in the list of topic searches we already provide. Wee provide instructions of how to do this in the section “Create your own Bereavement PubMed Search”. We take you step by step through an example of how to create a search for cancer and bereavement.</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AU" dirty="0" smtClean="0"/>
              <a:t>A bit of background first about CareSearch. This is the CareSearch front page. </a:t>
            </a:r>
            <a:r>
              <a:rPr lang="en-US" dirty="0" smtClean="0"/>
              <a:t>CareSearch is funded by the Australian Government 's Department of Health </a:t>
            </a:r>
            <a:r>
              <a:rPr lang="en-US" baseline="0" dirty="0" smtClean="0"/>
              <a:t>to be </a:t>
            </a:r>
            <a:r>
              <a:rPr lang="en-US" dirty="0" smtClean="0"/>
              <a:t>an online resource designed to help all those needing relevant and trustworthy information and resources about palliative care.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This includes all groups of users as you can see on the site: community, professionals, researchers</a:t>
            </a:r>
          </a:p>
          <a:p>
            <a:endParaRPr lang="en-US" dirty="0" smtClean="0"/>
          </a:p>
          <a:p>
            <a:r>
              <a:rPr lang="en-US" dirty="0" smtClean="0"/>
              <a:t>CareSearch is free and it is easy to access – no logon required to search and access the information</a:t>
            </a:r>
            <a:endParaRPr lang="en-AU" dirty="0" smtClean="0"/>
          </a:p>
          <a:p>
            <a:endParaRPr lang="en-AU" dirty="0" smtClean="0"/>
          </a:p>
          <a:p>
            <a:r>
              <a:rPr lang="en-AU" dirty="0" smtClean="0"/>
              <a:t>Our focus today is the Health Professionals area of CareSearch – specifically the Clinical Evidence and within that Patient Management. This is the area where there is a special focus on bereavement grief and where the Bereavement Search Filter can be found. </a:t>
            </a:r>
          </a:p>
          <a:p>
            <a:endParaRPr lang="en-AU" dirty="0" smtClean="0"/>
          </a:p>
          <a:p>
            <a:r>
              <a:rPr lang="en-AU" dirty="0" smtClean="0"/>
              <a:t>CareSearch places enormous importance on high quality evidence – this approach underpins the information and</a:t>
            </a:r>
            <a:r>
              <a:rPr lang="en-AU" baseline="0" dirty="0" smtClean="0"/>
              <a:t> resources we provide. We follow a knowledge to action model developed by the Canadian Institutes of Health Research in the way the site is designed as well as the evidence-based approach to practice that we promote. This model includes a Knowledge Inquiry step which encompasses the search for evidence – what we call “Finding and using evidence” on the site.</a:t>
            </a:r>
          </a:p>
          <a:p>
            <a:endParaRPr lang="en-AU" baseline="0" dirty="0" smtClean="0"/>
          </a:p>
          <a:p>
            <a:r>
              <a:rPr lang="en-AU" baseline="0" dirty="0" smtClean="0"/>
              <a:t>The emphasis on quality evidence is a point of difference about CareSearch in comparison to some other websites that offer health information. Note the </a:t>
            </a:r>
            <a:r>
              <a:rPr lang="en-AU" baseline="0" dirty="0" err="1" smtClean="0"/>
              <a:t>Honcode</a:t>
            </a:r>
            <a:r>
              <a:rPr lang="en-AU" baseline="0" dirty="0" smtClean="0"/>
              <a:t> icon on the front page. This signifies in essence that information on the site can be trusted. More details are available about this if you are interested – just click on the icon.</a:t>
            </a:r>
            <a:endParaRPr lang="en-AU"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2</a:t>
            </a:fld>
            <a:endParaRPr lang="en-US"/>
          </a:p>
        </p:txBody>
      </p:sp>
    </p:spTree>
    <p:extLst>
      <p:ext uri="{BB962C8B-B14F-4D97-AF65-F5344CB8AC3E}">
        <p14:creationId xmlns:p14="http://schemas.microsoft.com/office/powerpoint/2010/main" val="3314571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So to conclude, I’ll focus again on the benefits for clinicians of the filters we create and provide on CareSearch:</a:t>
            </a:r>
          </a:p>
          <a:p>
            <a:endParaRPr lang="en-US" dirty="0" smtClean="0"/>
          </a:p>
          <a:p>
            <a:r>
              <a:rPr lang="en-US" dirty="0" smtClean="0"/>
              <a:t>We have a new search filter on CareSearch for bereavement. It is</a:t>
            </a:r>
            <a:r>
              <a:rPr lang="en-US" baseline="0" dirty="0" smtClean="0"/>
              <a:t> targeted to clinicians for use in practice, advised by experts involved in the development of the search filter and the topic searches. </a:t>
            </a:r>
            <a:r>
              <a:rPr lang="en-US" dirty="0" smtClean="0"/>
              <a:t>This filters can be used on its own or combined with our pre-written</a:t>
            </a:r>
            <a:r>
              <a:rPr lang="en-US" baseline="0" dirty="0" smtClean="0"/>
              <a:t> topic searches (or your own topic searches) to give easy to use and fast access to current evidence in these important areas for clinicians. </a:t>
            </a:r>
          </a:p>
          <a:p>
            <a:endParaRPr lang="en-US" baseline="0" dirty="0" smtClean="0"/>
          </a:p>
          <a:p>
            <a:endParaRPr lang="en-US" baseline="0" dirty="0" smtClean="0"/>
          </a:p>
          <a:p>
            <a:r>
              <a:rPr lang="en-US" baseline="0" dirty="0" smtClean="0"/>
              <a:t>As we have explained, because these searches are built using a tested and validated search strategy with a known level of performance, the likelihood of high quality retrievals is much higher than if you were using an untested search or indeed a search engine such as Google.</a:t>
            </a:r>
          </a:p>
          <a:p>
            <a:endParaRPr lang="en-US" baseline="0" dirty="0" smtClean="0"/>
          </a:p>
          <a:p>
            <a:r>
              <a:rPr lang="en-US" baseline="0" dirty="0" smtClean="0"/>
              <a:t>Importantly, this is free and access is open to all. We know that not all people working in palliative care have access to the kind of commercial databases provided by universities and government </a:t>
            </a:r>
            <a:r>
              <a:rPr lang="en-US" baseline="0" dirty="0" err="1" smtClean="0"/>
              <a:t>organisations</a:t>
            </a:r>
            <a:r>
              <a:rPr lang="en-US" baseline="0" dirty="0" smtClean="0"/>
              <a:t>.</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Our aim is to reduce and even remove some barriers to the use of evidence in practice by clinicians in palliative care. The searches </a:t>
            </a:r>
            <a:r>
              <a:rPr lang="en-AU" sz="1200" kern="1200" dirty="0" smtClean="0">
                <a:solidFill>
                  <a:schemeClr val="tx1"/>
                </a:solidFill>
                <a:effectLst/>
                <a:latin typeface="Arial" charset="0"/>
                <a:ea typeface="ＭＳ Ｐゴシック" pitchFamily="96" charset="-128"/>
                <a:cs typeface="ＭＳ Ｐゴシック"/>
              </a:rPr>
              <a:t>can help those who don’t usually engage with evidence because it is all too hard – don’t need to be an expert searcher to use</a:t>
            </a:r>
            <a:r>
              <a:rPr lang="en-AU" sz="1200" kern="1200" baseline="0" dirty="0" smtClean="0">
                <a:solidFill>
                  <a:schemeClr val="tx1"/>
                </a:solidFill>
                <a:effectLst/>
                <a:latin typeface="Arial" charset="0"/>
                <a:ea typeface="ＭＳ Ｐゴシック" pitchFamily="96" charset="-128"/>
                <a:cs typeface="ＭＳ Ｐゴシック"/>
              </a:rPr>
              <a:t> them and </a:t>
            </a:r>
            <a:r>
              <a:rPr lang="en-AU" sz="1200" kern="1200" dirty="0" smtClean="0">
                <a:solidFill>
                  <a:schemeClr val="tx1"/>
                </a:solidFill>
                <a:effectLst/>
                <a:latin typeface="Arial" charset="0"/>
                <a:ea typeface="ＭＳ Ｐゴシック" pitchFamily="96" charset="-128"/>
                <a:cs typeface="ＭＳ Ｐゴシック"/>
              </a:rPr>
              <a:t>get good results.</a:t>
            </a:r>
            <a:endParaRPr lang="en-US" baseline="0" dirty="0" smtClean="0"/>
          </a:p>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p:spPr>
        <p:txBody>
          <a:bodyPr/>
          <a:lstStyle/>
          <a:p>
            <a:endParaRPr lang="en-AU" dirty="0" smtClean="0">
              <a:latin typeface="Arial" pitchFamily="34" charset="0"/>
              <a:ea typeface="ＭＳ Ｐゴシック"/>
            </a:endParaRPr>
          </a:p>
        </p:txBody>
      </p:sp>
      <p:sp>
        <p:nvSpPr>
          <p:cNvPr id="6148" name="Slide Number Placeholder 3"/>
          <p:cNvSpPr>
            <a:spLocks noGrp="1"/>
          </p:cNvSpPr>
          <p:nvPr>
            <p:ph type="sldNum" sz="quarter" idx="5"/>
          </p:nvPr>
        </p:nvSpPr>
        <p:spPr>
          <a:noFill/>
        </p:spPr>
        <p:txBody>
          <a:bodyPr/>
          <a:lstStyle/>
          <a:p>
            <a:fld id="{9AAE828C-A311-4E58-A80B-BF63802BDA34}" type="slidenum">
              <a:rPr lang="en-US" smtClean="0">
                <a:latin typeface="Arial" pitchFamily="34" charset="0"/>
                <a:ea typeface="ＭＳ Ｐゴシック"/>
                <a:cs typeface="ＭＳ Ｐゴシック"/>
              </a:rPr>
              <a:pPr/>
              <a:t>22</a:t>
            </a:fld>
            <a:endParaRPr lang="en-US" smtClean="0">
              <a:latin typeface="Arial" pitchFamily="34" charset="0"/>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r>
              <a:rPr lang="en-US" dirty="0" smtClean="0"/>
              <a:t>Practitioners in the bereavement field,</a:t>
            </a:r>
            <a:r>
              <a:rPr lang="en-US" baseline="0" dirty="0" smtClean="0"/>
              <a:t> like other health practitioners, need reliable evidence to support their practice. This is a growing imperative in all areas of health care, and indeed in professions beyond health. </a:t>
            </a:r>
          </a:p>
          <a:p>
            <a:endParaRPr lang="en-US" baseline="0" dirty="0" smtClean="0"/>
          </a:p>
          <a:p>
            <a:r>
              <a:rPr lang="en-US" baseline="0" dirty="0" smtClean="0"/>
              <a:t>However, this is a diffuse environment; bereavement care is provided by a wide range of people in many different settings. Bereavement professionals often work in very small teams or alone. They may not have the benefit of working in a large </a:t>
            </a:r>
            <a:r>
              <a:rPr lang="en-US" baseline="0" dirty="0" err="1" smtClean="0"/>
              <a:t>organisation</a:t>
            </a:r>
            <a:r>
              <a:rPr lang="en-US" baseline="0" dirty="0" smtClean="0"/>
              <a:t> such as a government department or hospital, or a university, where they would have access to expensive databases to search in, and subscriptions to commercially published journals.</a:t>
            </a:r>
          </a:p>
          <a:p>
            <a:endParaRPr lang="en-US" baseline="0" dirty="0" smtClean="0"/>
          </a:p>
          <a:p>
            <a:r>
              <a:rPr lang="en-US" dirty="0" smtClean="0"/>
              <a:t>In response to these needs, CareSearch</a:t>
            </a:r>
            <a:r>
              <a:rPr lang="en-US" baseline="0" dirty="0" smtClean="0"/>
              <a:t> has created a new search filter for bereavement care. This will assist clinicians to find information in this key area.</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Here we focus on three key elements within evidence-based practice and how they inter-relate.</a:t>
            </a:r>
          </a:p>
          <a:p>
            <a:endParaRPr lang="en-US" dirty="0" smtClean="0"/>
          </a:p>
          <a:p>
            <a:r>
              <a:rPr lang="en-US" dirty="0" smtClean="0"/>
              <a:t>These three elements</a:t>
            </a:r>
            <a:r>
              <a:rPr lang="en-US" baseline="0" dirty="0" smtClean="0"/>
              <a:t> are significant for evidence-based practice: how clinicians can translate knowledge into practice and improve outcomes for patients.</a:t>
            </a:r>
          </a:p>
          <a:p>
            <a:endParaRPr lang="en-US" baseline="0" dirty="0" smtClean="0"/>
          </a:p>
          <a:p>
            <a:r>
              <a:rPr lang="en-US" baseline="0" dirty="0" smtClean="0"/>
              <a:t>Research provides an understanding of a care issue and can create knowledge of the efficacy of particular approaches – do they work, how well do they work? It can also provide information about how to implement care approaches.</a:t>
            </a:r>
          </a:p>
          <a:p>
            <a:endParaRPr lang="en-US" baseline="0" dirty="0" smtClean="0"/>
          </a:p>
          <a:p>
            <a:r>
              <a:rPr lang="en-US" baseline="0" dirty="0" smtClean="0"/>
              <a:t>Evidence, provided by the research, is used by different people and groups in different ways. It can be used by individuals in decision making about their own clinical practice – direct treatment and care of individual patients.</a:t>
            </a:r>
          </a:p>
          <a:p>
            <a:endParaRPr lang="en-US" baseline="0" dirty="0" smtClean="0"/>
          </a:p>
          <a:p>
            <a:r>
              <a:rPr lang="en-US" baseline="0" dirty="0" smtClean="0"/>
              <a:t>It can be used by services and organizations, such as aged care homes, hospitals, clinics, community centers to guide decisions at a service or </a:t>
            </a:r>
            <a:r>
              <a:rPr lang="en-US" baseline="0" dirty="0" err="1" smtClean="0"/>
              <a:t>organisational</a:t>
            </a:r>
            <a:r>
              <a:rPr lang="en-US" baseline="0" dirty="0" smtClean="0"/>
              <a:t> level.</a:t>
            </a:r>
          </a:p>
          <a:p>
            <a:endParaRPr lang="en-US" baseline="0" dirty="0" smtClean="0"/>
          </a:p>
          <a:p>
            <a:r>
              <a:rPr lang="en-US" baseline="0" dirty="0" smtClean="0"/>
              <a:t>And it can be used at a system level to inform policy about health care. We have a forthcoming federal budget where decisions will be made about resourcing programs; we would certainly hope that these decisions would be informed by research and be evidence-based.</a:t>
            </a:r>
          </a:p>
          <a:p>
            <a:endParaRPr lang="en-US" baseline="0" dirty="0" smtClean="0"/>
          </a:p>
          <a:p>
            <a:r>
              <a:rPr lang="en-US" dirty="0" smtClean="0"/>
              <a:t>Published literature is the main source of this evidence. </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 overview of why evidence matters and how it can be used:</a:t>
            </a:r>
          </a:p>
          <a:p>
            <a:endParaRPr lang="en-US" dirty="0" smtClean="0"/>
          </a:p>
          <a:p>
            <a:r>
              <a:rPr lang="en-US" dirty="0" smtClean="0"/>
              <a:t>As we’ve said it informs direct care and can guide decision making at policy</a:t>
            </a:r>
            <a:r>
              <a:rPr lang="en-US" baseline="0" dirty="0" smtClean="0"/>
              <a:t> and </a:t>
            </a:r>
            <a:r>
              <a:rPr lang="en-US" dirty="0" smtClean="0"/>
              <a:t>service levels as well as the individual patient level.</a:t>
            </a:r>
          </a:p>
          <a:p>
            <a:endParaRPr lang="en-US" dirty="0" smtClean="0"/>
          </a:p>
          <a:p>
            <a:r>
              <a:rPr lang="en-US" dirty="0" smtClean="0"/>
              <a:t>It can also help assess the value of a particular approach (again at individual or service or system level)</a:t>
            </a:r>
          </a:p>
          <a:p>
            <a:endParaRPr lang="en-US" dirty="0" smtClean="0"/>
          </a:p>
          <a:p>
            <a:r>
              <a:rPr lang="en-US" dirty="0" smtClean="0"/>
              <a:t>And it can help you decide between options if you are weighing up one against another – evidence can help you decide which is best.</a:t>
            </a:r>
          </a:p>
          <a:p>
            <a:endParaRPr lang="en-US" dirty="0" smtClean="0"/>
          </a:p>
          <a:p>
            <a:r>
              <a:rPr lang="en-US" dirty="0" smtClean="0"/>
              <a:t>And it can be important in providing a basis to disagree</a:t>
            </a:r>
            <a:r>
              <a:rPr lang="en-US" baseline="0" dirty="0" smtClean="0"/>
              <a:t> with a decision which has been put forward - if you want to recommend another course of action it is important to have evidence to back up what you are saying.</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So we know that is important to find this evidence and that it is going to be found in published literature – but there are many challenges in finding it.</a:t>
            </a:r>
          </a:p>
          <a:p>
            <a:endParaRPr lang="en-US" dirty="0" smtClean="0"/>
          </a:p>
          <a:p>
            <a:r>
              <a:rPr lang="en-US" dirty="0" smtClean="0"/>
              <a:t>Search makes information retrieval possible but there are challenges</a:t>
            </a:r>
          </a:p>
          <a:p>
            <a:endParaRPr lang="en-US" dirty="0" smtClean="0"/>
          </a:p>
          <a:p>
            <a:r>
              <a:rPr lang="en-AU" sz="1200" b="0" i="0" kern="1200" dirty="0" smtClean="0">
                <a:solidFill>
                  <a:schemeClr val="tx1"/>
                </a:solidFill>
                <a:effectLst/>
                <a:latin typeface="Arial" charset="0"/>
                <a:ea typeface="ＭＳ Ｐゴシック" pitchFamily="96" charset="-128"/>
                <a:cs typeface="ＭＳ Ｐゴシック"/>
              </a:rPr>
              <a:t>As of 19 May 2013, PubMed has over 22.7 million records; about 500,000 new records are added each year</a:t>
            </a:r>
          </a:p>
          <a:p>
            <a:endParaRPr lang="en-AU" sz="1200" b="0" i="0" kern="1200" dirty="0" smtClean="0">
              <a:solidFill>
                <a:schemeClr val="tx1"/>
              </a:solidFill>
              <a:effectLst/>
              <a:latin typeface="Arial" charset="0"/>
              <a:ea typeface="ＭＳ Ｐゴシック" pitchFamily="96" charset="-128"/>
            </a:endParaRPr>
          </a:p>
          <a:p>
            <a:r>
              <a:rPr lang="en-AU" sz="1200" b="0" i="0" kern="1200" dirty="0" smtClean="0">
                <a:solidFill>
                  <a:schemeClr val="tx1"/>
                </a:solidFill>
                <a:effectLst/>
                <a:latin typeface="Arial" charset="0"/>
                <a:ea typeface="ＭＳ Ｐゴシック" pitchFamily="96" charset="-128"/>
                <a:cs typeface="ＭＳ Ｐゴシック"/>
              </a:rPr>
              <a:t>Every day there are now 11 systematic reviews and 75 trials published (2010 estimate).</a:t>
            </a:r>
          </a:p>
          <a:p>
            <a:endParaRPr lang="en-AU" sz="1200" b="0" i="0" kern="1200" dirty="0" smtClean="0">
              <a:solidFill>
                <a:schemeClr val="tx1"/>
              </a:solidFill>
              <a:effectLst/>
              <a:latin typeface="Arial" charset="0"/>
              <a:ea typeface="ＭＳ Ｐゴシック" pitchFamily="96" charset="-128"/>
            </a:endParaRPr>
          </a:p>
          <a:p>
            <a:r>
              <a:rPr lang="en-AU" sz="1200" b="0" i="0" kern="1200" dirty="0" smtClean="0">
                <a:solidFill>
                  <a:schemeClr val="tx1"/>
                </a:solidFill>
                <a:effectLst/>
                <a:latin typeface="Arial" charset="0"/>
                <a:ea typeface="ＭＳ Ｐゴシック" pitchFamily="96" charset="-128"/>
              </a:rPr>
              <a:t>Is it published – how</a:t>
            </a:r>
            <a:r>
              <a:rPr lang="en-AU" sz="1200" b="0" i="0" kern="1200" baseline="0" dirty="0" smtClean="0">
                <a:solidFill>
                  <a:schemeClr val="tx1"/>
                </a:solidFill>
                <a:effectLst/>
                <a:latin typeface="Arial" charset="0"/>
                <a:ea typeface="ＭＳ Ｐゴシック" pitchFamily="96" charset="-128"/>
              </a:rPr>
              <a:t> to find out?</a:t>
            </a:r>
          </a:p>
          <a:p>
            <a:r>
              <a:rPr lang="en-AU" sz="1200" b="0" i="0" kern="1200" baseline="0" dirty="0" smtClean="0">
                <a:solidFill>
                  <a:schemeClr val="tx1"/>
                </a:solidFill>
                <a:effectLst/>
                <a:latin typeface="Arial" charset="0"/>
                <a:ea typeface="ＭＳ Ｐゴシック" pitchFamily="96" charset="-128"/>
              </a:rPr>
              <a:t>Is it in a bibliographic database or on the web?</a:t>
            </a:r>
          </a:p>
          <a:p>
            <a:r>
              <a:rPr lang="en-AU" sz="1200" b="0" i="0" kern="1200" baseline="0" dirty="0" smtClean="0">
                <a:solidFill>
                  <a:schemeClr val="tx1"/>
                </a:solidFill>
                <a:effectLst/>
                <a:latin typeface="Arial" charset="0"/>
                <a:ea typeface="ＭＳ Ｐゴシック" pitchFamily="96" charset="-128"/>
              </a:rPr>
              <a:t>Is it indexed (that is, has someone classified and organised it, giving it medical subject headings? If so, was a thesaurus used and what terms were used?)</a:t>
            </a:r>
          </a:p>
          <a:p>
            <a:r>
              <a:rPr lang="en-AU" sz="1200" b="0" i="0" kern="1200" baseline="0" dirty="0" smtClean="0">
                <a:solidFill>
                  <a:schemeClr val="tx1"/>
                </a:solidFill>
                <a:effectLst/>
                <a:latin typeface="Arial" charset="0"/>
                <a:ea typeface="ＭＳ Ｐゴシック" pitchFamily="96" charset="-128"/>
              </a:rPr>
              <a:t>Do you have the rights to access it? May require a paid subscription.</a:t>
            </a:r>
          </a:p>
          <a:p>
            <a:r>
              <a:rPr lang="en-AU" sz="1200" b="0" i="0" kern="1200" baseline="0" dirty="0" smtClean="0">
                <a:solidFill>
                  <a:schemeClr val="tx1"/>
                </a:solidFill>
                <a:effectLst/>
                <a:latin typeface="Arial" charset="0"/>
                <a:ea typeface="ＭＳ Ｐゴシック" pitchFamily="96" charset="-128"/>
              </a:rPr>
              <a:t>Different databases have different interfaces, different ways in which they expect you to enter your search query. Time consuming and difficult to learn them all.</a:t>
            </a:r>
          </a:p>
          <a:p>
            <a:r>
              <a:rPr lang="en-AU" sz="1200" b="0" i="0" kern="1200" baseline="0" dirty="0" smtClean="0">
                <a:solidFill>
                  <a:schemeClr val="tx1"/>
                </a:solidFill>
                <a:effectLst/>
                <a:latin typeface="Arial" charset="0"/>
                <a:ea typeface="ＭＳ Ｐゴシック" pitchFamily="96" charset="-128"/>
              </a:rPr>
              <a:t>Good searching requires a high level of skills, knowing how to interact with the databases, whether to truncate terms, how to combine terms, etc. Can be a big challenge.</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all know what it is like trying to find information on the internet. Ideally, what we would like is </a:t>
            </a:r>
            <a:r>
              <a:rPr lang="en-US" baseline="0" dirty="0" smtClean="0"/>
              <a:t>a search that does all of these things.</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believe we can come closer to this ideal using a search filter which accesses the PubMed database. It is open access, easy, fast, accurate.</a:t>
            </a:r>
          </a:p>
          <a:p>
            <a:endParaRPr lang="en-US" dirty="0" smtClean="0"/>
          </a:p>
          <a:p>
            <a:r>
              <a:rPr lang="en-US" dirty="0" smtClean="0"/>
              <a:t>It is also free and trustworthy. The</a:t>
            </a:r>
            <a:r>
              <a:rPr lang="en-US" baseline="0" dirty="0" smtClean="0"/>
              <a:t> latest international evidence available through the PubMed database becomes readily accessible.</a:t>
            </a:r>
            <a:endParaRPr lang="en-US" dirty="0" smtClean="0"/>
          </a:p>
          <a:p>
            <a:endParaRPr lang="en-US" dirty="0" smtClean="0"/>
          </a:p>
          <a:p>
            <a:r>
              <a:rPr lang="en-US" dirty="0" smtClean="0"/>
              <a:t>This slide shows our use of the bereavement search filter</a:t>
            </a:r>
            <a:r>
              <a:rPr lang="en-US" baseline="0" dirty="0" smtClean="0"/>
              <a:t> provided on the CareSearch website as the basis for searches on specific topics. </a:t>
            </a:r>
          </a:p>
          <a:p>
            <a:endParaRPr lang="en-US" baseline="0" dirty="0" smtClean="0"/>
          </a:p>
          <a:p>
            <a:r>
              <a:rPr lang="en-US" baseline="0" dirty="0" smtClean="0"/>
              <a:t>It is found under Clinical evidence &gt; Patient Management &gt; Grief and bereavement &gt;  Bereavement </a:t>
            </a:r>
            <a:r>
              <a:rPr lang="en-US" baseline="0" dirty="0" err="1" smtClean="0"/>
              <a:t>Pubmed</a:t>
            </a:r>
            <a:r>
              <a:rPr lang="en-US" baseline="0" dirty="0" smtClean="0"/>
              <a:t> searches A simple click on a link takes you to results from a real-time and current search in </a:t>
            </a:r>
            <a:r>
              <a:rPr lang="en-US" baseline="0" dirty="0" err="1" smtClean="0"/>
              <a:t>Pubmed</a:t>
            </a:r>
            <a:r>
              <a:rPr lang="en-US" baseline="0" dirty="0" smtClean="0"/>
              <a:t>.</a:t>
            </a:r>
          </a:p>
          <a:p>
            <a:endParaRPr lang="en-US" baseline="0" dirty="0" smtClean="0"/>
          </a:p>
          <a:p>
            <a:r>
              <a:rPr lang="en-US" baseline="0" dirty="0" smtClean="0"/>
              <a:t>This is a recent (February) search activated by clicking on Complicated Grief and choosing to see the Everything option.</a:t>
            </a:r>
            <a:endParaRPr lang="en-US" dirty="0"/>
          </a:p>
        </p:txBody>
      </p:sp>
      <p:sp>
        <p:nvSpPr>
          <p:cNvPr id="4" name="Slide Number Placeholder 3"/>
          <p:cNvSpPr>
            <a:spLocks noGrp="1"/>
          </p:cNvSpPr>
          <p:nvPr>
            <p:ph type="sldNum" sz="quarter" idx="10"/>
          </p:nvPr>
        </p:nvSpPr>
        <p:spPr/>
        <p:txBody>
          <a:bodyPr/>
          <a:lstStyle/>
          <a:p>
            <a:pPr>
              <a:defRPr/>
            </a:pPr>
            <a:fld id="{4C46C537-7A84-49E7-B8CC-3E5F3796B2E4}"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itchFamily="34" charset="0"/>
                <a:ea typeface="ＭＳ Ｐゴシック" pitchFamily="34" charset="-128"/>
              </a:defRPr>
            </a:lvl1pPr>
            <a:lvl2pPr marL="742950" indent="-285750">
              <a:defRPr sz="2400">
                <a:solidFill>
                  <a:schemeClr val="tx1"/>
                </a:solidFill>
                <a:latin typeface="Arial" pitchFamily="34" charset="0"/>
                <a:ea typeface="ＭＳ Ｐゴシック" pitchFamily="34" charset="-128"/>
              </a:defRPr>
            </a:lvl2pPr>
            <a:lvl3pPr marL="1143000" indent="-228600">
              <a:defRPr sz="2400">
                <a:solidFill>
                  <a:schemeClr val="tx1"/>
                </a:solidFill>
                <a:latin typeface="Arial" pitchFamily="34" charset="0"/>
                <a:ea typeface="ＭＳ Ｐゴシック" pitchFamily="34" charset="-128"/>
              </a:defRPr>
            </a:lvl3pPr>
            <a:lvl4pPr marL="1600200" indent="-228600">
              <a:defRPr sz="2400">
                <a:solidFill>
                  <a:schemeClr val="tx1"/>
                </a:solidFill>
                <a:latin typeface="Arial" pitchFamily="34" charset="0"/>
                <a:ea typeface="ＭＳ Ｐゴシック" pitchFamily="34" charset="-128"/>
              </a:defRPr>
            </a:lvl4pPr>
            <a:lvl5pPr marL="2057400" indent="-22860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fld id="{38E61B2C-263F-4310-96D6-085BFB3FA663}" type="slidenum">
              <a:rPr lang="en-US" sz="1200" smtClean="0"/>
              <a:pPr/>
              <a:t>9</a:t>
            </a:fld>
            <a:endParaRPr lang="en-US" sz="1200"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eaLnBrk="1" hangingPunct="1"/>
            <a:endParaRPr lang="en-AU" dirty="0"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46B3335-77DE-4FBB-B843-BCEAC8D02A05}"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37E7BE6-5BB8-4C06-85BD-9E1AA52C6361}"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F6576E-ECD5-40B6-9847-A7C4103A209F}"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AU"/>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2D216C-CC72-4207-9240-891BC95E75E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F23D088-AC1E-4369-B93E-1C13093724A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09B1F6C-8C48-46CA-943A-B8A0117D26E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C3AFAF3-3CA1-4171-9095-2B13B9838B8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E77114-99FC-4872-8C1F-D2A74C867BC9}"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6E1F4D85-20F8-42FC-88F1-666697BC1C3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3F9ADC8-E784-432C-83AA-D9B3C2C398D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D26B325-F44D-48D7-93D1-F15EAA6A6F0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C9F9E32-4E56-4DF4-B458-4DBA99B943B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96" charset="-128"/>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96" charset="-128"/>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atin typeface="Arial" charset="0"/>
                <a:ea typeface="ＭＳ Ｐゴシック" pitchFamily="96" charset="-128"/>
                <a:cs typeface="+mn-cs"/>
              </a:defRPr>
            </a:lvl1pPr>
          </a:lstStyle>
          <a:p>
            <a:pPr>
              <a:defRPr/>
            </a:pPr>
            <a:fld id="{AFDBE1F9-4683-4FA4-B3F9-60A46658E1D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1" fontAlgn="base" hangingPunct="1">
        <a:spcBef>
          <a:spcPct val="0"/>
        </a:spcBef>
        <a:spcAft>
          <a:spcPct val="0"/>
        </a:spcAft>
        <a:defRPr sz="4400">
          <a:solidFill>
            <a:schemeClr val="tx2"/>
          </a:solidFill>
          <a:latin typeface="+mj-lt"/>
          <a:ea typeface="+mj-ea"/>
          <a:cs typeface="ＭＳ Ｐゴシック"/>
        </a:defRPr>
      </a:lvl1pPr>
      <a:lvl2pPr algn="ctr" rtl="0" eaLnBrk="1" fontAlgn="base" hangingPunct="1">
        <a:spcBef>
          <a:spcPct val="0"/>
        </a:spcBef>
        <a:spcAft>
          <a:spcPct val="0"/>
        </a:spcAft>
        <a:defRPr sz="4400">
          <a:solidFill>
            <a:schemeClr val="tx2"/>
          </a:solidFill>
          <a:latin typeface="Arial" charset="0"/>
          <a:ea typeface="ＭＳ Ｐゴシック" pitchFamily="96" charset="-128"/>
          <a:cs typeface="ＭＳ Ｐゴシック"/>
        </a:defRPr>
      </a:lvl2pPr>
      <a:lvl3pPr algn="ctr" rtl="0" eaLnBrk="1" fontAlgn="base" hangingPunct="1">
        <a:spcBef>
          <a:spcPct val="0"/>
        </a:spcBef>
        <a:spcAft>
          <a:spcPct val="0"/>
        </a:spcAft>
        <a:defRPr sz="4400">
          <a:solidFill>
            <a:schemeClr val="tx2"/>
          </a:solidFill>
          <a:latin typeface="Arial" charset="0"/>
          <a:ea typeface="ＭＳ Ｐゴシック" pitchFamily="96" charset="-128"/>
          <a:cs typeface="ＭＳ Ｐゴシック"/>
        </a:defRPr>
      </a:lvl3pPr>
      <a:lvl4pPr algn="ctr" rtl="0" eaLnBrk="1" fontAlgn="base" hangingPunct="1">
        <a:spcBef>
          <a:spcPct val="0"/>
        </a:spcBef>
        <a:spcAft>
          <a:spcPct val="0"/>
        </a:spcAft>
        <a:defRPr sz="4400">
          <a:solidFill>
            <a:schemeClr val="tx2"/>
          </a:solidFill>
          <a:latin typeface="Arial" charset="0"/>
          <a:ea typeface="ＭＳ Ｐゴシック" pitchFamily="96" charset="-128"/>
          <a:cs typeface="ＭＳ Ｐゴシック"/>
        </a:defRPr>
      </a:lvl4pPr>
      <a:lvl5pPr algn="ctr" rtl="0" eaLnBrk="1" fontAlgn="base" hangingPunct="1">
        <a:spcBef>
          <a:spcPct val="0"/>
        </a:spcBef>
        <a:spcAft>
          <a:spcPct val="0"/>
        </a:spcAft>
        <a:defRPr sz="4400">
          <a:solidFill>
            <a:schemeClr val="tx2"/>
          </a:solidFill>
          <a:latin typeface="Arial" charset="0"/>
          <a:ea typeface="ＭＳ Ｐゴシック" pitchFamily="96" charset="-128"/>
          <a:cs typeface="ＭＳ Ｐゴシック"/>
        </a:defRPr>
      </a:lvl5pPr>
      <a:lvl6pPr marL="457200" algn="ctr" rtl="0" eaLnBrk="1" fontAlgn="base" hangingPunct="1">
        <a:spcBef>
          <a:spcPct val="0"/>
        </a:spcBef>
        <a:spcAft>
          <a:spcPct val="0"/>
        </a:spcAft>
        <a:defRPr sz="4400">
          <a:solidFill>
            <a:schemeClr val="tx2"/>
          </a:solidFill>
          <a:latin typeface="Arial" charset="0"/>
          <a:ea typeface="ＭＳ Ｐゴシック" pitchFamily="96" charset="-128"/>
        </a:defRPr>
      </a:lvl6pPr>
      <a:lvl7pPr marL="914400" algn="ctr" rtl="0" eaLnBrk="1" fontAlgn="base" hangingPunct="1">
        <a:spcBef>
          <a:spcPct val="0"/>
        </a:spcBef>
        <a:spcAft>
          <a:spcPct val="0"/>
        </a:spcAft>
        <a:defRPr sz="4400">
          <a:solidFill>
            <a:schemeClr val="tx2"/>
          </a:solidFill>
          <a:latin typeface="Arial" charset="0"/>
          <a:ea typeface="ＭＳ Ｐゴシック" pitchFamily="96" charset="-128"/>
        </a:defRPr>
      </a:lvl7pPr>
      <a:lvl8pPr marL="1371600" algn="ctr" rtl="0" eaLnBrk="1" fontAlgn="base" hangingPunct="1">
        <a:spcBef>
          <a:spcPct val="0"/>
        </a:spcBef>
        <a:spcAft>
          <a:spcPct val="0"/>
        </a:spcAft>
        <a:defRPr sz="4400">
          <a:solidFill>
            <a:schemeClr val="tx2"/>
          </a:solidFill>
          <a:latin typeface="Arial" charset="0"/>
          <a:ea typeface="ＭＳ Ｐゴシック" pitchFamily="96" charset="-128"/>
        </a:defRPr>
      </a:lvl8pPr>
      <a:lvl9pPr marL="1828800" algn="ctr" rtl="0" eaLnBrk="1" fontAlgn="base" hangingPunct="1">
        <a:spcBef>
          <a:spcPct val="0"/>
        </a:spcBef>
        <a:spcAft>
          <a:spcPct val="0"/>
        </a:spcAft>
        <a:defRPr sz="4400">
          <a:solidFill>
            <a:schemeClr val="tx2"/>
          </a:solidFill>
          <a:latin typeface="Arial" charset="0"/>
          <a:ea typeface="ＭＳ Ｐゴシック" pitchFamily="96" charset="-128"/>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ＭＳ Ｐゴシック"/>
        </a:defRPr>
      </a:lvl1pPr>
      <a:lvl2pPr marL="742950" indent="-285750" algn="l" rtl="0" eaLnBrk="1" fontAlgn="base" hangingPunct="1">
        <a:spcBef>
          <a:spcPct val="20000"/>
        </a:spcBef>
        <a:spcAft>
          <a:spcPct val="0"/>
        </a:spcAft>
        <a:buChar char="–"/>
        <a:defRPr sz="2800">
          <a:solidFill>
            <a:schemeClr val="tx1"/>
          </a:solidFill>
          <a:latin typeface="+mn-lt"/>
          <a:ea typeface="+mn-ea"/>
          <a:cs typeface="ＭＳ Ｐゴシック"/>
        </a:defRPr>
      </a:lvl2pPr>
      <a:lvl3pPr marL="1143000" indent="-228600" algn="l" rtl="0" eaLnBrk="1" fontAlgn="base" hangingPunct="1">
        <a:spcBef>
          <a:spcPct val="20000"/>
        </a:spcBef>
        <a:spcAft>
          <a:spcPct val="0"/>
        </a:spcAft>
        <a:buChar char="•"/>
        <a:defRPr sz="2400">
          <a:solidFill>
            <a:schemeClr val="tx1"/>
          </a:solidFill>
          <a:latin typeface="+mn-lt"/>
          <a:ea typeface="+mn-ea"/>
          <a:cs typeface="ＭＳ Ｐゴシック"/>
        </a:defRPr>
      </a:lvl3pPr>
      <a:lvl4pPr marL="1600200" indent="-228600" algn="l" rtl="0" eaLnBrk="1" fontAlgn="base" hangingPunct="1">
        <a:spcBef>
          <a:spcPct val="20000"/>
        </a:spcBef>
        <a:spcAft>
          <a:spcPct val="0"/>
        </a:spcAft>
        <a:buChar char="–"/>
        <a:defRPr sz="2000">
          <a:solidFill>
            <a:schemeClr val="tx1"/>
          </a:solidFill>
          <a:latin typeface="+mn-lt"/>
          <a:ea typeface="+mn-ea"/>
          <a:cs typeface="ＭＳ Ｐゴシック"/>
        </a:defRPr>
      </a:lvl4pPr>
      <a:lvl5pPr marL="2057400" indent="-228600" algn="l" rtl="0" eaLnBrk="1" fontAlgn="base" hangingPunct="1">
        <a:spcBef>
          <a:spcPct val="20000"/>
        </a:spcBef>
        <a:spcAft>
          <a:spcPct val="0"/>
        </a:spcAft>
        <a:buChar char="»"/>
        <a:defRPr sz="2000">
          <a:solidFill>
            <a:schemeClr val="tx1"/>
          </a:solidFill>
          <a:latin typeface="+mn-lt"/>
          <a:ea typeface="+mn-ea"/>
          <a:cs typeface="ＭＳ Ｐゴシック"/>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hyperlink" Target="http://www.flickr.com/photos/25031050@N06/3292307605/"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1b.jpg"/>
          <p:cNvPicPr>
            <a:picLocks noChangeAspect="1"/>
          </p:cNvPicPr>
          <p:nvPr/>
        </p:nvPicPr>
        <p:blipFill>
          <a:blip r:embed="rId3"/>
          <a:stretch>
            <a:fillRect/>
          </a:stretch>
        </p:blipFill>
        <p:spPr>
          <a:xfrm>
            <a:off x="0" y="0"/>
            <a:ext cx="9144000" cy="6858000"/>
          </a:xfrm>
          <a:prstGeom prst="rect">
            <a:avLst/>
          </a:prstGeom>
        </p:spPr>
      </p:pic>
      <p:sp>
        <p:nvSpPr>
          <p:cNvPr id="7" name="Text Box 3"/>
          <p:cNvSpPr txBox="1">
            <a:spLocks noChangeArrowheads="1"/>
          </p:cNvSpPr>
          <p:nvPr/>
        </p:nvSpPr>
        <p:spPr bwMode="auto">
          <a:xfrm>
            <a:off x="152400" y="2590800"/>
            <a:ext cx="7162800" cy="3810274"/>
          </a:xfrm>
          <a:prstGeom prst="rect">
            <a:avLst/>
          </a:prstGeom>
          <a:noFill/>
          <a:ln w="9525">
            <a:noFill/>
            <a:miter lim="800000"/>
            <a:headEnd/>
            <a:tailEnd/>
          </a:ln>
        </p:spPr>
        <p:txBody>
          <a:bodyPr>
            <a:spAutoFit/>
          </a:bodyPr>
          <a:lstStyle/>
          <a:p>
            <a:pPr>
              <a:lnSpc>
                <a:spcPct val="110000"/>
              </a:lnSpc>
              <a:spcBef>
                <a:spcPct val="50000"/>
              </a:spcBef>
            </a:pPr>
            <a:r>
              <a:rPr lang="en-US" sz="4400" dirty="0">
                <a:solidFill>
                  <a:schemeClr val="bg1"/>
                </a:solidFill>
              </a:rPr>
              <a:t>Connecting bereavement support practitioners to reliable research evidence</a:t>
            </a:r>
          </a:p>
          <a:p>
            <a:pPr>
              <a:lnSpc>
                <a:spcPct val="110000"/>
              </a:lnSpc>
              <a:spcBef>
                <a:spcPct val="50000"/>
              </a:spcBef>
            </a:pPr>
            <a:endParaRPr lang="en-US" sz="1400" dirty="0" smtClean="0">
              <a:solidFill>
                <a:srgbClr val="FFFFFF"/>
              </a:solidFill>
            </a:endParaRPr>
          </a:p>
          <a:p>
            <a:r>
              <a:rPr lang="en-US" sz="1400" dirty="0">
                <a:solidFill>
                  <a:schemeClr val="bg1"/>
                </a:solidFill>
              </a:rPr>
              <a:t>Sarah</a:t>
            </a:r>
            <a:r>
              <a:rPr lang="en-US" sz="3200" dirty="0">
                <a:solidFill>
                  <a:schemeClr val="bg1"/>
                </a:solidFill>
              </a:rPr>
              <a:t> </a:t>
            </a:r>
            <a:r>
              <a:rPr lang="en-US" sz="1400" dirty="0" smtClean="0">
                <a:solidFill>
                  <a:schemeClr val="bg1"/>
                </a:solidFill>
              </a:rPr>
              <a:t>Hayman, Research Fellow (Evidence)</a:t>
            </a:r>
          </a:p>
          <a:p>
            <a:r>
              <a:rPr lang="en-US" sz="1400" dirty="0" smtClean="0">
                <a:solidFill>
                  <a:schemeClr val="bg1"/>
                </a:solidFill>
              </a:rPr>
              <a:t>Jennifer Tieman</a:t>
            </a:r>
            <a:r>
              <a:rPr lang="en-US" sz="1400" dirty="0">
                <a:solidFill>
                  <a:schemeClr val="bg1"/>
                </a:solidFill>
              </a:rPr>
              <a:t>, CareSearch Director</a:t>
            </a:r>
          </a:p>
          <a:p>
            <a:r>
              <a:rPr lang="en-US" sz="1400" dirty="0">
                <a:solidFill>
                  <a:schemeClr val="bg1"/>
                </a:solidFill>
              </a:rPr>
              <a:t>Associate Professor, Palliative and Supportive </a:t>
            </a:r>
            <a:r>
              <a:rPr lang="en-US" sz="1400" dirty="0" smtClean="0">
                <a:solidFill>
                  <a:schemeClr val="bg1"/>
                </a:solidFill>
              </a:rPr>
              <a:t>Services, Flinders </a:t>
            </a:r>
            <a:r>
              <a:rPr lang="en-US" sz="1400" dirty="0">
                <a:solidFill>
                  <a:schemeClr val="bg1"/>
                </a:solidFill>
              </a:rPr>
              <a:t>University</a:t>
            </a:r>
          </a:p>
          <a:p>
            <a:endParaRPr lang="en-US" sz="1400" dirty="0">
              <a:solidFill>
                <a:schemeClr val="bg1"/>
              </a:solidFill>
            </a:endParaRPr>
          </a:p>
        </p:txBody>
      </p:sp>
      <p:sp>
        <p:nvSpPr>
          <p:cNvPr id="8" name="Text Box 4"/>
          <p:cNvSpPr txBox="1">
            <a:spLocks noChangeArrowheads="1"/>
          </p:cNvSpPr>
          <p:nvPr/>
        </p:nvSpPr>
        <p:spPr bwMode="auto">
          <a:xfrm>
            <a:off x="175591" y="6386673"/>
            <a:ext cx="2242592" cy="400110"/>
          </a:xfrm>
          <a:prstGeom prst="rect">
            <a:avLst/>
          </a:prstGeom>
          <a:noFill/>
          <a:ln w="9525">
            <a:noFill/>
            <a:miter lim="800000"/>
            <a:headEnd/>
            <a:tailEnd/>
          </a:ln>
        </p:spPr>
        <p:txBody>
          <a:bodyPr wrap="square">
            <a:spAutoFit/>
          </a:bodyPr>
          <a:lstStyle/>
          <a:p>
            <a:r>
              <a:rPr lang="en-US" sz="1000" dirty="0">
                <a:solidFill>
                  <a:srgbClr val="FFFFFF"/>
                </a:solidFill>
              </a:rPr>
              <a:t>Australian Grief and Bereavement </a:t>
            </a:r>
            <a:r>
              <a:rPr lang="en-US" sz="1000" dirty="0" smtClean="0">
                <a:solidFill>
                  <a:srgbClr val="FFFFFF"/>
                </a:solidFill>
              </a:rPr>
              <a:t>Conference, March,  2014</a:t>
            </a:r>
            <a:endParaRPr lang="en-US" sz="1000" dirty="0">
              <a:solidFill>
                <a:srgbClr val="FFFFFF"/>
              </a:solidFill>
            </a:endParaRPr>
          </a:p>
        </p:txBody>
      </p:sp>
    </p:spTree>
    <p:extLst>
      <p:ext uri="{BB962C8B-B14F-4D97-AF65-F5344CB8AC3E}">
        <p14:creationId xmlns:p14="http://schemas.microsoft.com/office/powerpoint/2010/main" val="21943384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7772400" cy="1143000"/>
          </a:xfrm>
        </p:spPr>
        <p:txBody>
          <a:bodyPr/>
          <a:lstStyle/>
          <a:p>
            <a:r>
              <a:rPr lang="en-AU" dirty="0"/>
              <a:t>Why use a search filter?</a:t>
            </a:r>
            <a:endParaRPr lang="en-US" dirty="0"/>
          </a:p>
        </p:txBody>
      </p:sp>
      <p:sp>
        <p:nvSpPr>
          <p:cNvPr id="3" name="Content Placeholder 2"/>
          <p:cNvSpPr>
            <a:spLocks noGrp="1"/>
          </p:cNvSpPr>
          <p:nvPr>
            <p:ph idx="1"/>
          </p:nvPr>
        </p:nvSpPr>
        <p:spPr>
          <a:xfrm>
            <a:off x="685800" y="2133600"/>
            <a:ext cx="7772400" cy="4572000"/>
          </a:xfrm>
        </p:spPr>
        <p:txBody>
          <a:bodyPr/>
          <a:lstStyle/>
          <a:p>
            <a:r>
              <a:rPr lang="en-AU" sz="2400" dirty="0"/>
              <a:t>An “evidence based" search </a:t>
            </a:r>
            <a:br>
              <a:rPr lang="en-AU" sz="2400" dirty="0"/>
            </a:br>
            <a:r>
              <a:rPr lang="en-AU" sz="2400" dirty="0"/>
              <a:t>= known effectiveness</a:t>
            </a:r>
          </a:p>
          <a:p>
            <a:r>
              <a:rPr lang="en-AU" sz="2400" dirty="0"/>
              <a:t>Benefits</a:t>
            </a:r>
          </a:p>
          <a:p>
            <a:pPr lvl="1"/>
            <a:r>
              <a:rPr lang="en-AU" sz="2400" dirty="0"/>
              <a:t>Saves time</a:t>
            </a:r>
          </a:p>
          <a:p>
            <a:pPr lvl="1"/>
            <a:r>
              <a:rPr lang="en-AU" sz="2400" dirty="0"/>
              <a:t>Increases likelihood of quality retrievals</a:t>
            </a:r>
          </a:p>
          <a:p>
            <a:pPr lvl="1"/>
            <a:r>
              <a:rPr lang="en-AU" sz="2400" dirty="0"/>
              <a:t>Removes individual search burden</a:t>
            </a:r>
          </a:p>
          <a:p>
            <a:pPr lvl="1"/>
            <a:r>
              <a:rPr lang="en-AU" sz="2400" dirty="0"/>
              <a:t>Embeds technical expertise</a:t>
            </a:r>
          </a:p>
          <a:p>
            <a:pPr lvl="1"/>
            <a:r>
              <a:rPr lang="en-AU" sz="2400" dirty="0"/>
              <a:t>Facilitates knowledge translation</a:t>
            </a:r>
          </a:p>
          <a:p>
            <a:endParaRPr lang="en-US" dirty="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pic>
        <p:nvPicPr>
          <p:cNvPr id="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786" y="2133600"/>
            <a:ext cx="2192337"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16322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0"/>
            <a:ext cx="7772400" cy="1143000"/>
          </a:xfrm>
        </p:spPr>
        <p:txBody>
          <a:bodyPr/>
          <a:lstStyle/>
          <a:p>
            <a:r>
              <a:rPr lang="en-AU" dirty="0"/>
              <a:t>Search Filter Methodology</a:t>
            </a:r>
            <a:endParaRPr lang="en-US" dirty="0"/>
          </a:p>
        </p:txBody>
      </p:sp>
      <p:sp>
        <p:nvSpPr>
          <p:cNvPr id="3" name="Content Placeholder 2"/>
          <p:cNvSpPr>
            <a:spLocks noGrp="1"/>
          </p:cNvSpPr>
          <p:nvPr>
            <p:ph idx="1"/>
          </p:nvPr>
        </p:nvSpPr>
        <p:spPr>
          <a:xfrm>
            <a:off x="685800" y="2514600"/>
            <a:ext cx="7772400" cy="3581400"/>
          </a:xfrm>
        </p:spPr>
        <p:txBody>
          <a:bodyPr/>
          <a:lstStyle/>
          <a:p>
            <a:r>
              <a:rPr lang="en-US" sz="2400" dirty="0"/>
              <a:t>Scoping Study</a:t>
            </a:r>
          </a:p>
          <a:p>
            <a:r>
              <a:rPr lang="en-US" sz="2400" dirty="0"/>
              <a:t>Expert Advisory Group</a:t>
            </a:r>
          </a:p>
          <a:p>
            <a:r>
              <a:rPr lang="en-US" sz="2400" dirty="0"/>
              <a:t>Gold Standard Selection</a:t>
            </a:r>
          </a:p>
          <a:p>
            <a:r>
              <a:rPr lang="en-US" sz="2400" dirty="0"/>
              <a:t>Term Identification</a:t>
            </a:r>
          </a:p>
          <a:p>
            <a:r>
              <a:rPr lang="en-US" sz="2400" dirty="0"/>
              <a:t>Search Filter </a:t>
            </a:r>
          </a:p>
          <a:p>
            <a:r>
              <a:rPr lang="en-US" sz="2400" dirty="0"/>
              <a:t>Post </a:t>
            </a:r>
            <a:r>
              <a:rPr lang="en-US" sz="2400" dirty="0" smtClean="0"/>
              <a:t>Hoc </a:t>
            </a:r>
            <a:r>
              <a:rPr lang="en-US" sz="2400" dirty="0"/>
              <a:t>Relevance Assessment </a:t>
            </a:r>
          </a:p>
          <a:p>
            <a:r>
              <a:rPr lang="en-US" sz="2400" dirty="0"/>
              <a:t>PubMed Translation</a:t>
            </a:r>
          </a:p>
          <a:p>
            <a:endParaRPr lang="en-US" dirty="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spTree>
    <p:extLst>
      <p:ext uri="{BB962C8B-B14F-4D97-AF65-F5344CB8AC3E}">
        <p14:creationId xmlns:p14="http://schemas.microsoft.com/office/powerpoint/2010/main" val="15923061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594" y="1295400"/>
            <a:ext cx="7772400" cy="914400"/>
          </a:xfrm>
        </p:spPr>
        <p:txBody>
          <a:bodyPr/>
          <a:lstStyle/>
          <a:p>
            <a:r>
              <a:rPr lang="en-US" dirty="0" smtClean="0"/>
              <a:t>Bereavement Search Filter</a:t>
            </a:r>
            <a:endParaRPr lang="en-US" dirty="0"/>
          </a:p>
        </p:txBody>
      </p:sp>
      <p:sp>
        <p:nvSpPr>
          <p:cNvPr id="3" name="Content Placeholder 2"/>
          <p:cNvSpPr>
            <a:spLocks noGrp="1"/>
          </p:cNvSpPr>
          <p:nvPr>
            <p:ph idx="1"/>
          </p:nvPr>
        </p:nvSpPr>
        <p:spPr>
          <a:xfrm>
            <a:off x="609600" y="2209800"/>
            <a:ext cx="7772400" cy="3886200"/>
          </a:xfrm>
        </p:spPr>
        <p:txBody>
          <a:bodyPr/>
          <a:lstStyle/>
          <a:p>
            <a:pPr>
              <a:defRPr/>
            </a:pPr>
            <a:r>
              <a:rPr lang="en-US" sz="2400" dirty="0"/>
              <a:t>Project Overview</a:t>
            </a:r>
          </a:p>
          <a:p>
            <a:pPr lvl="1">
              <a:defRPr/>
            </a:pPr>
            <a:r>
              <a:rPr lang="en-US" sz="2400" dirty="0"/>
              <a:t>Partners: </a:t>
            </a:r>
            <a:r>
              <a:rPr lang="en-US" sz="2400" dirty="0" smtClean="0"/>
              <a:t>external advisory group</a:t>
            </a:r>
            <a:endParaRPr lang="en-US" sz="2400" dirty="0"/>
          </a:p>
          <a:p>
            <a:pPr lvl="1">
              <a:defRPr/>
            </a:pPr>
            <a:r>
              <a:rPr lang="en-US" sz="2400" dirty="0"/>
              <a:t>Part of </a:t>
            </a:r>
            <a:r>
              <a:rPr lang="en-US" sz="2400" smtClean="0"/>
              <a:t>CareSearch 2011-14 </a:t>
            </a:r>
            <a:r>
              <a:rPr lang="en-US" sz="2400" dirty="0" smtClean="0"/>
              <a:t>work program</a:t>
            </a:r>
            <a:endParaRPr lang="en-US" sz="2400" dirty="0"/>
          </a:p>
          <a:p>
            <a:pPr>
              <a:defRPr/>
            </a:pPr>
            <a:r>
              <a:rPr lang="en-US" sz="2400" dirty="0"/>
              <a:t>Performance</a:t>
            </a:r>
          </a:p>
          <a:p>
            <a:pPr lvl="1">
              <a:defRPr/>
            </a:pPr>
            <a:r>
              <a:rPr lang="en-US" sz="2400" dirty="0"/>
              <a:t>Recall in FVS:  </a:t>
            </a:r>
            <a:r>
              <a:rPr lang="en-AU" sz="2400" dirty="0"/>
              <a:t>81.16</a:t>
            </a:r>
            <a:r>
              <a:rPr lang="en-US" sz="2400" dirty="0"/>
              <a:t>%</a:t>
            </a:r>
          </a:p>
          <a:p>
            <a:pPr lvl="1">
              <a:defRPr/>
            </a:pPr>
            <a:r>
              <a:rPr lang="en-US" sz="2400" dirty="0"/>
              <a:t>Post hoc relevance: 72.4%</a:t>
            </a:r>
          </a:p>
          <a:p>
            <a:pPr marL="457200" lvl="1" indent="0">
              <a:buNone/>
              <a:defRPr/>
            </a:pPr>
            <a:endParaRPr lang="en-AU" sz="2400" dirty="0" smtClean="0"/>
          </a:p>
          <a:p>
            <a:pPr lvl="1">
              <a:defRPr/>
            </a:pPr>
            <a:endParaRPr lang="en-US" sz="2400" dirty="0"/>
          </a:p>
          <a:p>
            <a:endParaRPr lang="en-US" dirty="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spTree>
    <p:extLst>
      <p:ext uri="{BB962C8B-B14F-4D97-AF65-F5344CB8AC3E}">
        <p14:creationId xmlns:p14="http://schemas.microsoft.com/office/powerpoint/2010/main" val="27547408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0"/>
            <a:ext cx="7772400" cy="1143000"/>
          </a:xfrm>
        </p:spPr>
        <p:txBody>
          <a:bodyPr/>
          <a:lstStyle/>
          <a:p>
            <a:r>
              <a:rPr lang="en-US" dirty="0" smtClean="0"/>
              <a:t>Some technical </a:t>
            </a:r>
            <a:r>
              <a:rPr lang="en-US" dirty="0"/>
              <a:t>challenges</a:t>
            </a:r>
            <a:br>
              <a:rPr lang="en-US" dirty="0"/>
            </a:br>
            <a:endParaRPr lang="en-US" dirty="0"/>
          </a:p>
        </p:txBody>
      </p:sp>
      <p:sp>
        <p:nvSpPr>
          <p:cNvPr id="3" name="Content Placeholder 2"/>
          <p:cNvSpPr>
            <a:spLocks noGrp="1"/>
          </p:cNvSpPr>
          <p:nvPr>
            <p:ph idx="1"/>
          </p:nvPr>
        </p:nvSpPr>
        <p:spPr>
          <a:xfrm>
            <a:off x="609600" y="2590800"/>
            <a:ext cx="7772400" cy="3352800"/>
          </a:xfrm>
        </p:spPr>
        <p:txBody>
          <a:bodyPr/>
          <a:lstStyle/>
          <a:p>
            <a:pPr lvl="1">
              <a:defRPr/>
            </a:pPr>
            <a:r>
              <a:rPr lang="en-AU" sz="2400" dirty="0" smtClean="0"/>
              <a:t>Concept </a:t>
            </a:r>
            <a:r>
              <a:rPr lang="en-AU" sz="2400" dirty="0"/>
              <a:t>boundaries: Bereavement and </a:t>
            </a:r>
            <a:r>
              <a:rPr lang="en-AU" sz="2400" dirty="0" smtClean="0"/>
              <a:t>Grief</a:t>
            </a:r>
          </a:p>
          <a:p>
            <a:pPr lvl="1">
              <a:defRPr/>
            </a:pPr>
            <a:r>
              <a:rPr lang="en-AU" sz="2400" dirty="0" smtClean="0"/>
              <a:t>Indicators of the difficulty of searching in this field</a:t>
            </a:r>
          </a:p>
          <a:p>
            <a:pPr lvl="1">
              <a:defRPr/>
            </a:pPr>
            <a:r>
              <a:rPr lang="en-AU" sz="2400" dirty="0" smtClean="0"/>
              <a:t>Solution: two search filters</a:t>
            </a:r>
          </a:p>
          <a:p>
            <a:pPr lvl="1">
              <a:defRPr/>
            </a:pPr>
            <a:r>
              <a:rPr lang="en-AU" sz="2400" dirty="0"/>
              <a:t>Implications for the palliative care search filter</a:t>
            </a:r>
          </a:p>
          <a:p>
            <a:pPr lvl="1">
              <a:defRPr/>
            </a:pPr>
            <a:endParaRPr lang="en-AU" sz="2400" dirty="0"/>
          </a:p>
          <a:p>
            <a:endParaRPr lang="en-US" dirty="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spTree>
    <p:extLst>
      <p:ext uri="{BB962C8B-B14F-4D97-AF65-F5344CB8AC3E}">
        <p14:creationId xmlns:p14="http://schemas.microsoft.com/office/powerpoint/2010/main" val="30520046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057400"/>
            <a:ext cx="7772400" cy="1143000"/>
          </a:xfrm>
        </p:spPr>
        <p:txBody>
          <a:bodyPr/>
          <a:lstStyle/>
          <a:p>
            <a:r>
              <a:rPr lang="en-US" dirty="0" smtClean="0"/>
              <a:t>The filter in action …</a:t>
            </a:r>
            <a:endParaRPr lang="en-US" dirty="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3505200"/>
            <a:ext cx="2352675" cy="3171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41770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903" y="22954"/>
            <a:ext cx="8013887" cy="68251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Left Arrow 1"/>
          <p:cNvSpPr/>
          <p:nvPr/>
        </p:nvSpPr>
        <p:spPr bwMode="auto">
          <a:xfrm rot="10800000">
            <a:off x="173935" y="1613453"/>
            <a:ext cx="495300" cy="164804"/>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5" name="Left Arrow 4"/>
          <p:cNvSpPr/>
          <p:nvPr/>
        </p:nvSpPr>
        <p:spPr bwMode="auto">
          <a:xfrm>
            <a:off x="3099563" y="1242238"/>
            <a:ext cx="617189" cy="164804"/>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7" name="Left Arrow 6"/>
          <p:cNvSpPr/>
          <p:nvPr/>
        </p:nvSpPr>
        <p:spPr bwMode="auto">
          <a:xfrm rot="10800000">
            <a:off x="1610139" y="2090955"/>
            <a:ext cx="495300" cy="164804"/>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smtClean="0">
              <a:ln>
                <a:noFill/>
              </a:ln>
              <a:solidFill>
                <a:schemeClr val="tx1"/>
              </a:solidFill>
              <a:effectLst/>
              <a:latin typeface="Arial" charset="0"/>
              <a:ea typeface="ＭＳ Ｐゴシック" pitchFamily="96" charset="-128"/>
            </a:endParaRPr>
          </a:p>
        </p:txBody>
      </p:sp>
      <p:pic>
        <p:nvPicPr>
          <p:cNvPr id="3081" name="Picture 9" descr="http://pixabay.com/static/uploads/photo/2013/07/12/19/17/cursor-154478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5562600" y="6486987"/>
            <a:ext cx="286209" cy="371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313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9087"/>
            <a:ext cx="9144000" cy="64793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98724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2765"/>
            <a:ext cx="8302592" cy="670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descr="http://pixabay.com/static/uploads/photo/2013/07/12/19/17/cursor-154478_640.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5943600" y="5943600"/>
            <a:ext cx="286209" cy="371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81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533400"/>
            <a:ext cx="9050707" cy="5519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296083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594" y="1090613"/>
            <a:ext cx="7772400" cy="785813"/>
          </a:xfrm>
        </p:spPr>
        <p:txBody>
          <a:bodyPr/>
          <a:lstStyle/>
          <a:p>
            <a:r>
              <a:rPr lang="en-US" sz="3200" dirty="0" smtClean="0"/>
              <a:t>Create your own search</a:t>
            </a:r>
            <a:endParaRPr lang="en-US" sz="3200" dirty="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0381" y="1752600"/>
            <a:ext cx="6444825" cy="4919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Left Arrow 6"/>
          <p:cNvSpPr/>
          <p:nvPr/>
        </p:nvSpPr>
        <p:spPr bwMode="auto">
          <a:xfrm rot="10800000">
            <a:off x="2133600" y="3886200"/>
            <a:ext cx="495300" cy="164804"/>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smtClean="0">
              <a:ln>
                <a:noFill/>
              </a:ln>
              <a:solidFill>
                <a:schemeClr val="tx1"/>
              </a:solidFill>
              <a:effectLst/>
              <a:latin typeface="Arial" charset="0"/>
              <a:ea typeface="ＭＳ Ｐゴシック" pitchFamily="96" charset="-128"/>
            </a:endParaRPr>
          </a:p>
        </p:txBody>
      </p:sp>
      <p:sp>
        <p:nvSpPr>
          <p:cNvPr id="8" name="Left Arrow 7"/>
          <p:cNvSpPr/>
          <p:nvPr/>
        </p:nvSpPr>
        <p:spPr bwMode="auto">
          <a:xfrm rot="10800000">
            <a:off x="3352800" y="6019800"/>
            <a:ext cx="495300" cy="164804"/>
          </a:xfrm>
          <a:prstGeom prst="leftArrow">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smtClean="0">
              <a:ln>
                <a:noFill/>
              </a:ln>
              <a:solidFill>
                <a:schemeClr val="tx1"/>
              </a:solidFill>
              <a:effectLst/>
              <a:latin typeface="Arial" charset="0"/>
              <a:ea typeface="ＭＳ Ｐゴシック" pitchFamily="96" charset="-128"/>
            </a:endParaRPr>
          </a:p>
        </p:txBody>
      </p:sp>
    </p:spTree>
    <p:extLst>
      <p:ext uri="{BB962C8B-B14F-4D97-AF65-F5344CB8AC3E}">
        <p14:creationId xmlns:p14="http://schemas.microsoft.com/office/powerpoint/2010/main" val="108879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99" y="26505"/>
            <a:ext cx="8181975" cy="678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67903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502" y="838200"/>
            <a:ext cx="7772400" cy="1143000"/>
          </a:xfrm>
        </p:spPr>
        <p:txBody>
          <a:bodyPr/>
          <a:lstStyle/>
          <a:p>
            <a:r>
              <a:rPr lang="en-US" dirty="0" smtClean="0"/>
              <a:t>Conclusion</a:t>
            </a:r>
            <a:endParaRPr lang="en-US" dirty="0"/>
          </a:p>
        </p:txBody>
      </p:sp>
      <p:sp>
        <p:nvSpPr>
          <p:cNvPr id="3" name="Content Placeholder 2"/>
          <p:cNvSpPr>
            <a:spLocks noGrp="1"/>
          </p:cNvSpPr>
          <p:nvPr>
            <p:ph idx="1"/>
          </p:nvPr>
        </p:nvSpPr>
        <p:spPr>
          <a:xfrm>
            <a:off x="658502" y="1981200"/>
            <a:ext cx="7772400" cy="4648200"/>
          </a:xfrm>
        </p:spPr>
        <p:txBody>
          <a:bodyPr/>
          <a:lstStyle/>
          <a:p>
            <a:pPr>
              <a:defRPr/>
            </a:pPr>
            <a:r>
              <a:rPr lang="en-US" sz="2400" dirty="0" smtClean="0"/>
              <a:t>New Bereavement Search Filter</a:t>
            </a:r>
          </a:p>
          <a:p>
            <a:pPr lvl="1">
              <a:defRPr/>
            </a:pPr>
            <a:r>
              <a:rPr lang="en-US" sz="2400" dirty="0" smtClean="0"/>
              <a:t>Created </a:t>
            </a:r>
            <a:r>
              <a:rPr lang="en-US" sz="2400" dirty="0"/>
              <a:t>by CareSearch and used on the website</a:t>
            </a:r>
          </a:p>
          <a:p>
            <a:pPr>
              <a:defRPr/>
            </a:pPr>
            <a:r>
              <a:rPr lang="en-US" sz="2400" dirty="0" smtClean="0"/>
              <a:t>Benefits for clinicians</a:t>
            </a:r>
          </a:p>
          <a:p>
            <a:pPr lvl="1">
              <a:defRPr/>
            </a:pPr>
            <a:r>
              <a:rPr lang="en-US" sz="2400" dirty="0" smtClean="0"/>
              <a:t>Topic </a:t>
            </a:r>
            <a:r>
              <a:rPr lang="en-US" sz="2400" dirty="0"/>
              <a:t>searches </a:t>
            </a:r>
            <a:r>
              <a:rPr lang="en-US" sz="2400" dirty="0" smtClean="0"/>
              <a:t>are targeted to clinical practice</a:t>
            </a:r>
          </a:p>
          <a:p>
            <a:pPr lvl="1">
              <a:defRPr/>
            </a:pPr>
            <a:r>
              <a:rPr lang="en-US" sz="2400" dirty="0" smtClean="0"/>
              <a:t>Searches are fast and easy </a:t>
            </a:r>
            <a:r>
              <a:rPr lang="en-US" sz="2400" dirty="0"/>
              <a:t>to </a:t>
            </a:r>
            <a:r>
              <a:rPr lang="en-US" sz="2400" dirty="0" smtClean="0"/>
              <a:t>use (no need to be an expert searcher)</a:t>
            </a:r>
          </a:p>
          <a:p>
            <a:pPr lvl="1">
              <a:defRPr/>
            </a:pPr>
            <a:r>
              <a:rPr lang="en-US" sz="2400" dirty="0" smtClean="0"/>
              <a:t>Searches are reliable</a:t>
            </a:r>
          </a:p>
          <a:p>
            <a:pPr lvl="1">
              <a:defRPr/>
            </a:pPr>
            <a:r>
              <a:rPr lang="en-US" sz="2400" dirty="0" smtClean="0"/>
              <a:t>Searches are free and open access (no need for logon or paid subscription)</a:t>
            </a:r>
          </a:p>
          <a:p>
            <a:pPr lvl="1">
              <a:defRPr/>
            </a:pPr>
            <a:r>
              <a:rPr lang="en-US" sz="2400" dirty="0" smtClean="0"/>
              <a:t>Barriers to using evidence in practice can be reduced</a:t>
            </a:r>
            <a:endParaRPr lang="en-US" sz="2400" dirty="0"/>
          </a:p>
        </p:txBody>
      </p:sp>
      <p:pic>
        <p:nvPicPr>
          <p:cNvPr id="4" name="Picture 2" descr="banner"/>
          <p:cNvPicPr>
            <a:picLocks noChangeAspect="1" noChangeArrowheads="1"/>
          </p:cNvPicPr>
          <p:nvPr/>
        </p:nvPicPr>
        <p:blipFill>
          <a:blip r:embed="rId3" cstate="print"/>
          <a:srcRect/>
          <a:stretch>
            <a:fillRect/>
          </a:stretch>
        </p:blipFill>
        <p:spPr bwMode="auto">
          <a:xfrm>
            <a:off x="-28092" y="0"/>
            <a:ext cx="9145588" cy="1090613"/>
          </a:xfrm>
          <a:prstGeom prst="rect">
            <a:avLst/>
          </a:prstGeom>
          <a:noFill/>
          <a:ln w="9525">
            <a:noFill/>
            <a:miter lim="800000"/>
            <a:headEnd/>
            <a:tailEnd/>
          </a:ln>
        </p:spPr>
      </p:pic>
    </p:spTree>
    <p:extLst>
      <p:ext uri="{BB962C8B-B14F-4D97-AF65-F5344CB8AC3E}">
        <p14:creationId xmlns:p14="http://schemas.microsoft.com/office/powerpoint/2010/main" val="34543879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371600"/>
            <a:ext cx="7772400" cy="1143000"/>
          </a:xfrm>
        </p:spPr>
        <p:txBody>
          <a:bodyPr/>
          <a:lstStyle/>
          <a:p>
            <a:r>
              <a:rPr lang="en-US" dirty="0" smtClean="0"/>
              <a:t>Currently in development …</a:t>
            </a:r>
            <a:endParaRPr lang="en-US" dirty="0"/>
          </a:p>
        </p:txBody>
      </p:sp>
      <p:sp>
        <p:nvSpPr>
          <p:cNvPr id="3" name="Content Placeholder 2"/>
          <p:cNvSpPr>
            <a:spLocks noGrp="1"/>
          </p:cNvSpPr>
          <p:nvPr>
            <p:ph idx="1"/>
          </p:nvPr>
        </p:nvSpPr>
        <p:spPr>
          <a:xfrm>
            <a:off x="609600" y="2590800"/>
            <a:ext cx="7772400" cy="3581400"/>
          </a:xfrm>
        </p:spPr>
        <p:txBody>
          <a:bodyPr/>
          <a:lstStyle/>
          <a:p>
            <a:pPr>
              <a:defRPr/>
            </a:pPr>
            <a:r>
              <a:rPr lang="en-US" sz="2800" dirty="0" smtClean="0"/>
              <a:t>General Grief and Bereavement Search Filter</a:t>
            </a:r>
          </a:p>
          <a:p>
            <a:pPr lvl="1">
              <a:defRPr/>
            </a:pPr>
            <a:r>
              <a:rPr lang="en-US" sz="2400" dirty="0" smtClean="0"/>
              <a:t>This will be available on the Flinders Filters site later in 2014.</a:t>
            </a:r>
          </a:p>
          <a:p>
            <a:pPr lvl="1">
              <a:defRPr/>
            </a:pPr>
            <a:r>
              <a:rPr lang="en-US" sz="2400" dirty="0" smtClean="0"/>
              <a:t>Please register your interest with us if you would like to be informed when it is ready.</a:t>
            </a:r>
          </a:p>
          <a:p>
            <a:pPr lvl="1">
              <a:defRPr/>
            </a:pPr>
            <a:endParaRPr lang="en-US" dirty="0" smtClean="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spTree>
    <p:extLst>
      <p:ext uri="{BB962C8B-B14F-4D97-AF65-F5344CB8AC3E}">
        <p14:creationId xmlns:p14="http://schemas.microsoft.com/office/powerpoint/2010/main" val="31265225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nal_2"/>
          <p:cNvPicPr>
            <a:picLocks noChangeAspect="1" noChangeArrowheads="1"/>
          </p:cNvPicPr>
          <p:nvPr/>
        </p:nvPicPr>
        <p:blipFill>
          <a:blip r:embed="rId3" cstate="print"/>
          <a:srcRect/>
          <a:stretch>
            <a:fillRect/>
          </a:stretch>
        </p:blipFill>
        <p:spPr bwMode="auto">
          <a:xfrm>
            <a:off x="0" y="4763"/>
            <a:ext cx="9145588" cy="6853237"/>
          </a:xfrm>
          <a:prstGeom prst="rect">
            <a:avLst/>
          </a:prstGeom>
          <a:noFill/>
          <a:ln w="9525">
            <a:noFill/>
            <a:miter lim="800000"/>
            <a:headEnd/>
            <a:tailEnd/>
          </a:ln>
        </p:spPr>
      </p:pic>
      <p:sp>
        <p:nvSpPr>
          <p:cNvPr id="3075" name="Text Box 3"/>
          <p:cNvSpPr txBox="1">
            <a:spLocks noChangeArrowheads="1"/>
          </p:cNvSpPr>
          <p:nvPr/>
        </p:nvSpPr>
        <p:spPr bwMode="auto">
          <a:xfrm>
            <a:off x="381000" y="3352801"/>
            <a:ext cx="7315200" cy="3877985"/>
          </a:xfrm>
          <a:prstGeom prst="rect">
            <a:avLst/>
          </a:prstGeom>
          <a:noFill/>
          <a:ln w="9525">
            <a:noFill/>
            <a:miter lim="800000"/>
            <a:headEnd/>
            <a:tailEnd/>
          </a:ln>
        </p:spPr>
        <p:txBody>
          <a:bodyPr wrap="square">
            <a:spAutoFit/>
          </a:bodyPr>
          <a:lstStyle/>
          <a:p>
            <a:pPr>
              <a:lnSpc>
                <a:spcPct val="120000"/>
              </a:lnSpc>
              <a:spcBef>
                <a:spcPct val="50000"/>
              </a:spcBef>
            </a:pPr>
            <a:r>
              <a:rPr lang="en-US" sz="2000" dirty="0">
                <a:solidFill>
                  <a:schemeClr val="bg1"/>
                </a:solidFill>
                <a:latin typeface="Helvetica"/>
              </a:rPr>
              <a:t>CareSearch would like to thank the many people </a:t>
            </a:r>
            <a:br>
              <a:rPr lang="en-US" sz="2000" dirty="0">
                <a:solidFill>
                  <a:schemeClr val="bg1"/>
                </a:solidFill>
                <a:latin typeface="Helvetica"/>
              </a:rPr>
            </a:br>
            <a:r>
              <a:rPr lang="en-US" sz="2000" dirty="0">
                <a:solidFill>
                  <a:schemeClr val="bg1"/>
                </a:solidFill>
                <a:latin typeface="Helvetica"/>
              </a:rPr>
              <a:t>who contribute their time and expertise to the </a:t>
            </a:r>
            <a:r>
              <a:rPr lang="en-US" sz="2000" dirty="0" smtClean="0">
                <a:solidFill>
                  <a:schemeClr val="bg1"/>
                </a:solidFill>
                <a:latin typeface="Helvetica"/>
              </a:rPr>
              <a:t>project, </a:t>
            </a:r>
            <a:r>
              <a:rPr lang="en-US" sz="2000" dirty="0">
                <a:solidFill>
                  <a:schemeClr val="bg1"/>
                </a:solidFill>
                <a:latin typeface="Helvetica"/>
              </a:rPr>
              <a:t>including members of the National Advisory Group and the Knowledge Network Management Group.</a:t>
            </a:r>
          </a:p>
          <a:p>
            <a:pPr>
              <a:lnSpc>
                <a:spcPct val="120000"/>
              </a:lnSpc>
              <a:spcBef>
                <a:spcPct val="50000"/>
              </a:spcBef>
            </a:pPr>
            <a:r>
              <a:rPr lang="en-US" sz="2000" dirty="0">
                <a:solidFill>
                  <a:schemeClr val="bg1"/>
                </a:solidFill>
                <a:latin typeface="Helvetica"/>
              </a:rPr>
              <a:t>CareSearch is funded by the Australian Government  Department of </a:t>
            </a:r>
            <a:r>
              <a:rPr lang="en-US" sz="2000" dirty="0" smtClean="0">
                <a:solidFill>
                  <a:schemeClr val="bg1"/>
                </a:solidFill>
                <a:latin typeface="Helvetica"/>
              </a:rPr>
              <a:t>Health.</a:t>
            </a:r>
            <a:r>
              <a:rPr lang="en-US" sz="2000" dirty="0">
                <a:solidFill>
                  <a:schemeClr val="bg1"/>
                </a:solidFill>
                <a:latin typeface="Helvetica"/>
              </a:rPr>
              <a:t/>
            </a:r>
            <a:br>
              <a:rPr lang="en-US" sz="2000" dirty="0">
                <a:solidFill>
                  <a:schemeClr val="bg1"/>
                </a:solidFill>
                <a:latin typeface="Helvetica"/>
              </a:rPr>
            </a:br>
            <a:endParaRPr lang="en-US" sz="2000" dirty="0" smtClean="0">
              <a:solidFill>
                <a:schemeClr val="bg1"/>
              </a:solidFill>
              <a:latin typeface="Helvetica"/>
            </a:endParaRPr>
          </a:p>
          <a:p>
            <a:pPr>
              <a:lnSpc>
                <a:spcPct val="120000"/>
              </a:lnSpc>
              <a:spcBef>
                <a:spcPct val="50000"/>
              </a:spcBef>
            </a:pPr>
            <a:r>
              <a:rPr lang="en-US" sz="2000" b="1" dirty="0" smtClean="0">
                <a:solidFill>
                  <a:srgbClr val="213965"/>
                </a:solidFill>
                <a:latin typeface="Helvetica"/>
              </a:rPr>
              <a:t>www.caresearch.com.au</a:t>
            </a:r>
          </a:p>
          <a:p>
            <a:pPr>
              <a:lnSpc>
                <a:spcPct val="120000"/>
              </a:lnSpc>
              <a:spcBef>
                <a:spcPct val="50000"/>
              </a:spcBef>
            </a:pPr>
            <a:endParaRPr lang="en-US" sz="2000" dirty="0">
              <a:solidFill>
                <a:schemeClr val="bg1"/>
              </a:solidFill>
              <a:latin typeface="Helvetic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371600"/>
            <a:ext cx="8610600" cy="1143000"/>
          </a:xfrm>
        </p:spPr>
        <p:txBody>
          <a:bodyPr/>
          <a:lstStyle/>
          <a:p>
            <a:pPr algn="l"/>
            <a:r>
              <a:rPr lang="en-US" dirty="0" smtClean="0"/>
              <a:t>Information needs for bereavement practitioners</a:t>
            </a:r>
          </a:p>
        </p:txBody>
      </p:sp>
      <p:sp>
        <p:nvSpPr>
          <p:cNvPr id="3" name="Content Placeholder 2"/>
          <p:cNvSpPr>
            <a:spLocks noGrp="1"/>
          </p:cNvSpPr>
          <p:nvPr>
            <p:ph idx="1"/>
          </p:nvPr>
        </p:nvSpPr>
        <p:spPr>
          <a:xfrm>
            <a:off x="686594" y="2667000"/>
            <a:ext cx="7772400" cy="1905000"/>
          </a:xfrm>
        </p:spPr>
        <p:txBody>
          <a:bodyPr/>
          <a:lstStyle/>
          <a:p>
            <a:r>
              <a:rPr lang="en-US" sz="2400" dirty="0" smtClean="0"/>
              <a:t>Diffuse environment</a:t>
            </a:r>
            <a:endParaRPr lang="en-US" sz="2000" dirty="0" smtClean="0"/>
          </a:p>
          <a:p>
            <a:r>
              <a:rPr lang="en-US" sz="2400" dirty="0" smtClean="0"/>
              <a:t>Small teams or sole practitioners</a:t>
            </a:r>
          </a:p>
          <a:p>
            <a:r>
              <a:rPr lang="en-US" sz="2400" dirty="0" smtClean="0"/>
              <a:t>Lack of ready access to databases and journals</a:t>
            </a:r>
            <a:endParaRPr lang="en-US" sz="2000" dirty="0"/>
          </a:p>
          <a:p>
            <a:pPr lvl="1"/>
            <a:endParaRPr lang="en-US" sz="2000" dirty="0" smtClean="0"/>
          </a:p>
          <a:p>
            <a:pPr lvl="1"/>
            <a:endParaRPr lang="en-US" sz="2000" dirty="0" smtClean="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pic>
        <p:nvPicPr>
          <p:cNvPr id="5" name="Picture 2" descr="Profesional"/>
          <p:cNvPicPr>
            <a:picLocks noChangeAspect="1" noChangeArrowheads="1"/>
          </p:cNvPicPr>
          <p:nvPr/>
        </p:nvPicPr>
        <p:blipFill rotWithShape="1">
          <a:blip r:embed="rId4">
            <a:extLst>
              <a:ext uri="{28A0092B-C50C-407E-A947-70E740481C1C}">
                <a14:useLocalDpi xmlns:a14="http://schemas.microsoft.com/office/drawing/2010/main" val="0"/>
              </a:ext>
            </a:extLst>
          </a:blip>
          <a:srcRect l="4" r="42554"/>
          <a:stretch/>
        </p:blipFill>
        <p:spPr bwMode="auto">
          <a:xfrm>
            <a:off x="4267200" y="4748833"/>
            <a:ext cx="4788000" cy="2085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780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19200"/>
            <a:ext cx="8230394" cy="1143000"/>
          </a:xfrm>
        </p:spPr>
        <p:txBody>
          <a:bodyPr/>
          <a:lstStyle/>
          <a:p>
            <a:r>
              <a:rPr lang="en-AU" dirty="0" smtClean="0"/>
              <a:t>Research, </a:t>
            </a:r>
            <a:r>
              <a:rPr lang="en-AU" dirty="0"/>
              <a:t>Evidence, </a:t>
            </a:r>
            <a:r>
              <a:rPr lang="en-AU" dirty="0" smtClean="0"/>
              <a:t>Literature </a:t>
            </a:r>
            <a:endParaRPr lang="en-US" dirty="0"/>
          </a:p>
        </p:txBody>
      </p:sp>
      <p:sp>
        <p:nvSpPr>
          <p:cNvPr id="3" name="Content Placeholder 2"/>
          <p:cNvSpPr>
            <a:spLocks noGrp="1"/>
          </p:cNvSpPr>
          <p:nvPr>
            <p:ph idx="1"/>
          </p:nvPr>
        </p:nvSpPr>
        <p:spPr>
          <a:xfrm>
            <a:off x="686594" y="2286000"/>
            <a:ext cx="7772400" cy="4038600"/>
          </a:xfrm>
        </p:spPr>
        <p:txBody>
          <a:bodyPr/>
          <a:lstStyle/>
          <a:p>
            <a:pPr>
              <a:defRPr/>
            </a:pPr>
            <a:r>
              <a:rPr lang="en-AU" sz="2400" dirty="0"/>
              <a:t>Research </a:t>
            </a:r>
          </a:p>
          <a:p>
            <a:pPr lvl="1">
              <a:defRPr/>
            </a:pPr>
            <a:r>
              <a:rPr lang="en-AU" sz="2400" dirty="0"/>
              <a:t>Understanding, efficacy, implementation </a:t>
            </a:r>
          </a:p>
          <a:p>
            <a:pPr>
              <a:defRPr/>
            </a:pPr>
            <a:r>
              <a:rPr lang="en-AU" sz="2400" dirty="0"/>
              <a:t>Evidence Use</a:t>
            </a:r>
          </a:p>
          <a:p>
            <a:pPr lvl="1">
              <a:defRPr/>
            </a:pPr>
            <a:r>
              <a:rPr lang="en-AU" sz="2400" dirty="0"/>
              <a:t>Individual in clinical decision making</a:t>
            </a:r>
          </a:p>
          <a:p>
            <a:pPr lvl="1">
              <a:defRPr/>
            </a:pPr>
            <a:r>
              <a:rPr lang="en-AU" sz="2400" dirty="0"/>
              <a:t>Service/Organisation for guidance</a:t>
            </a:r>
          </a:p>
          <a:p>
            <a:pPr lvl="1">
              <a:defRPr/>
            </a:pPr>
            <a:r>
              <a:rPr lang="en-AU" sz="2400" dirty="0"/>
              <a:t>System for policy directions</a:t>
            </a:r>
          </a:p>
          <a:p>
            <a:pPr>
              <a:defRPr/>
            </a:pPr>
            <a:r>
              <a:rPr lang="en-AU" sz="2400" dirty="0"/>
              <a:t>Published Literature</a:t>
            </a:r>
          </a:p>
          <a:p>
            <a:pPr lvl="1">
              <a:defRPr/>
            </a:pPr>
            <a:r>
              <a:rPr lang="en-AU" sz="2400" dirty="0"/>
              <a:t>Key mechanism by which </a:t>
            </a:r>
            <a:br>
              <a:rPr lang="en-AU" sz="2400" dirty="0"/>
            </a:br>
            <a:r>
              <a:rPr lang="en-AU" sz="2400" dirty="0"/>
              <a:t>research is made available</a:t>
            </a:r>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pic>
        <p:nvPicPr>
          <p:cNvPr id="5"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4343400"/>
            <a:ext cx="2457450" cy="196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64567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7772400" cy="1143000"/>
          </a:xfrm>
        </p:spPr>
        <p:txBody>
          <a:bodyPr/>
          <a:lstStyle/>
          <a:p>
            <a:r>
              <a:rPr lang="en-US" dirty="0"/>
              <a:t>Why evidence </a:t>
            </a:r>
            <a:r>
              <a:rPr lang="en-US" dirty="0" smtClean="0"/>
              <a:t>matters </a:t>
            </a:r>
            <a:endParaRPr lang="en-US" dirty="0"/>
          </a:p>
        </p:txBody>
      </p:sp>
      <p:sp>
        <p:nvSpPr>
          <p:cNvPr id="3" name="Content Placeholder 2"/>
          <p:cNvSpPr>
            <a:spLocks noGrp="1"/>
          </p:cNvSpPr>
          <p:nvPr>
            <p:ph idx="1"/>
          </p:nvPr>
        </p:nvSpPr>
        <p:spPr>
          <a:xfrm>
            <a:off x="685800" y="2133600"/>
            <a:ext cx="7772400" cy="4572000"/>
          </a:xfrm>
        </p:spPr>
        <p:txBody>
          <a:bodyPr/>
          <a:lstStyle/>
          <a:p>
            <a:r>
              <a:rPr lang="en-AU" sz="2400" dirty="0" smtClean="0"/>
              <a:t>Informs </a:t>
            </a:r>
            <a:r>
              <a:rPr lang="en-AU" sz="2400" dirty="0"/>
              <a:t>direct care </a:t>
            </a:r>
            <a:br>
              <a:rPr lang="en-AU" sz="2400" dirty="0"/>
            </a:br>
            <a:endParaRPr lang="en-AU" sz="2400" dirty="0"/>
          </a:p>
          <a:p>
            <a:r>
              <a:rPr lang="en-AU" sz="2400" dirty="0" smtClean="0"/>
              <a:t>Guides </a:t>
            </a:r>
            <a:r>
              <a:rPr lang="en-AU" sz="2400" dirty="0"/>
              <a:t>decision making </a:t>
            </a:r>
            <a:br>
              <a:rPr lang="en-AU" sz="2400" dirty="0"/>
            </a:br>
            <a:r>
              <a:rPr lang="en-AU" sz="2400" dirty="0"/>
              <a:t>(policy and service)</a:t>
            </a:r>
            <a:br>
              <a:rPr lang="en-AU" sz="2400" dirty="0"/>
            </a:br>
            <a:endParaRPr lang="en-AU" sz="2400" dirty="0"/>
          </a:p>
          <a:p>
            <a:r>
              <a:rPr lang="en-AU" sz="2400" dirty="0" smtClean="0"/>
              <a:t>Helps assess </a:t>
            </a:r>
            <a:r>
              <a:rPr lang="en-AU" sz="2400" dirty="0"/>
              <a:t>value or options</a:t>
            </a:r>
            <a:br>
              <a:rPr lang="en-AU" sz="2400" dirty="0"/>
            </a:br>
            <a:endParaRPr lang="en-AU" sz="2400" dirty="0"/>
          </a:p>
          <a:p>
            <a:r>
              <a:rPr lang="en-AU" sz="2400" dirty="0" smtClean="0"/>
              <a:t>Provides </a:t>
            </a:r>
            <a:r>
              <a:rPr lang="en-AU" sz="2400" dirty="0"/>
              <a:t>a basis to disagree</a:t>
            </a:r>
          </a:p>
          <a:p>
            <a:endParaRPr lang="en-US" dirty="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pic>
        <p:nvPicPr>
          <p:cNvPr id="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57800" y="2438400"/>
            <a:ext cx="3313112" cy="248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3229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6594" y="1371600"/>
            <a:ext cx="7772400" cy="1143000"/>
          </a:xfrm>
        </p:spPr>
        <p:txBody>
          <a:bodyPr/>
          <a:lstStyle/>
          <a:p>
            <a:r>
              <a:rPr lang="en-AU" dirty="0"/>
              <a:t>Challenges in finding literature</a:t>
            </a:r>
            <a:endParaRPr lang="en-US" dirty="0"/>
          </a:p>
        </p:txBody>
      </p:sp>
      <p:sp>
        <p:nvSpPr>
          <p:cNvPr id="3" name="Content Placeholder 2"/>
          <p:cNvSpPr>
            <a:spLocks noGrp="1"/>
          </p:cNvSpPr>
          <p:nvPr>
            <p:ph idx="1"/>
          </p:nvPr>
        </p:nvSpPr>
        <p:spPr>
          <a:xfrm>
            <a:off x="686594" y="2514600"/>
            <a:ext cx="7772400" cy="3886200"/>
          </a:xfrm>
        </p:spPr>
        <p:txBody>
          <a:bodyPr/>
          <a:lstStyle/>
          <a:p>
            <a:r>
              <a:rPr lang="en-US" sz="2400" dirty="0"/>
              <a:t>Search </a:t>
            </a:r>
            <a:r>
              <a:rPr lang="en-US" sz="2400" dirty="0" smtClean="0"/>
              <a:t>enables </a:t>
            </a:r>
            <a:r>
              <a:rPr lang="en-US" sz="2400" dirty="0"/>
              <a:t>information retrieval</a:t>
            </a:r>
          </a:p>
          <a:p>
            <a:r>
              <a:rPr lang="en-US" sz="2400" dirty="0"/>
              <a:t>Challenges in information </a:t>
            </a:r>
            <a:r>
              <a:rPr lang="en-US" sz="2400" dirty="0" smtClean="0"/>
              <a:t>retrieval</a:t>
            </a:r>
          </a:p>
          <a:p>
            <a:pPr lvl="1"/>
            <a:r>
              <a:rPr lang="en-US" sz="2400" dirty="0"/>
              <a:t>Information overload</a:t>
            </a:r>
          </a:p>
          <a:p>
            <a:pPr lvl="1"/>
            <a:r>
              <a:rPr lang="en-US" sz="2400" dirty="0"/>
              <a:t>Published?</a:t>
            </a:r>
          </a:p>
          <a:p>
            <a:pPr lvl="1"/>
            <a:r>
              <a:rPr lang="en-US" sz="2400" dirty="0"/>
              <a:t>In a bibliographic database?</a:t>
            </a:r>
          </a:p>
          <a:p>
            <a:pPr lvl="1"/>
            <a:r>
              <a:rPr lang="en-US" sz="2400" dirty="0" smtClean="0"/>
              <a:t>Indexed, thesaurus</a:t>
            </a:r>
            <a:r>
              <a:rPr lang="en-US" sz="2400" dirty="0"/>
              <a:t>?</a:t>
            </a:r>
          </a:p>
          <a:p>
            <a:pPr lvl="1"/>
            <a:r>
              <a:rPr lang="en-US" sz="2400" dirty="0"/>
              <a:t>Rights to access?</a:t>
            </a:r>
          </a:p>
          <a:p>
            <a:pPr lvl="1"/>
            <a:r>
              <a:rPr lang="en-US" sz="2400" dirty="0"/>
              <a:t>Specific interface</a:t>
            </a:r>
          </a:p>
          <a:p>
            <a:pPr lvl="1"/>
            <a:r>
              <a:rPr lang="en-US" sz="2400" dirty="0"/>
              <a:t>Skills of searcher</a:t>
            </a:r>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spTree>
    <p:extLst>
      <p:ext uri="{BB962C8B-B14F-4D97-AF65-F5344CB8AC3E}">
        <p14:creationId xmlns:p14="http://schemas.microsoft.com/office/powerpoint/2010/main" val="10064567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905000"/>
            <a:ext cx="4572000" cy="1143000"/>
          </a:xfrm>
        </p:spPr>
        <p:txBody>
          <a:bodyPr/>
          <a:lstStyle/>
          <a:p>
            <a:r>
              <a:rPr lang="en-AU" dirty="0"/>
              <a:t>Easy to find?</a:t>
            </a:r>
            <a:endParaRPr lang="en-US" dirty="0"/>
          </a:p>
        </p:txBody>
      </p:sp>
      <p:sp>
        <p:nvSpPr>
          <p:cNvPr id="3" name="Content Placeholder 2"/>
          <p:cNvSpPr>
            <a:spLocks noGrp="1"/>
          </p:cNvSpPr>
          <p:nvPr>
            <p:ph idx="1"/>
          </p:nvPr>
        </p:nvSpPr>
        <p:spPr>
          <a:xfrm>
            <a:off x="192949" y="4267200"/>
            <a:ext cx="8858285" cy="1905000"/>
          </a:xfrm>
        </p:spPr>
        <p:txBody>
          <a:bodyPr/>
          <a:lstStyle/>
          <a:p>
            <a:pPr marL="0" indent="0">
              <a:buFontTx/>
              <a:buNone/>
              <a:defRPr/>
            </a:pPr>
            <a:r>
              <a:rPr lang="en-AU" sz="2400" dirty="0"/>
              <a:t>Characteristics of ideal </a:t>
            </a:r>
            <a:r>
              <a:rPr lang="en-AU" sz="2400" dirty="0" smtClean="0"/>
              <a:t>search:</a:t>
            </a:r>
            <a:endParaRPr lang="en-AU" sz="2400" dirty="0"/>
          </a:p>
          <a:p>
            <a:pPr>
              <a:defRPr/>
            </a:pPr>
            <a:r>
              <a:rPr lang="en-AU" sz="2400" dirty="0"/>
              <a:t>Open access (no registration)</a:t>
            </a:r>
          </a:p>
          <a:p>
            <a:pPr>
              <a:defRPr/>
            </a:pPr>
            <a:r>
              <a:rPr lang="en-AU" sz="2400" dirty="0"/>
              <a:t>Pre written (easy)</a:t>
            </a:r>
          </a:p>
          <a:p>
            <a:pPr>
              <a:defRPr/>
            </a:pPr>
            <a:r>
              <a:rPr lang="en-AU" sz="2400" dirty="0"/>
              <a:t>One click (fast)</a:t>
            </a:r>
          </a:p>
          <a:p>
            <a:pPr>
              <a:defRPr/>
            </a:pPr>
            <a:r>
              <a:rPr lang="en-AU" sz="2400" dirty="0" smtClean="0"/>
              <a:t>Retrieves what we need and excludes what we don’t (accurate</a:t>
            </a:r>
            <a:r>
              <a:rPr lang="en-AU" sz="2400" dirty="0"/>
              <a:t>)</a:t>
            </a:r>
          </a:p>
          <a:p>
            <a:endParaRPr lang="en-US" dirty="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sp>
        <p:nvSpPr>
          <p:cNvPr id="6" name="Rectangle 5"/>
          <p:cNvSpPr/>
          <p:nvPr/>
        </p:nvSpPr>
        <p:spPr>
          <a:xfrm>
            <a:off x="2819400" y="6477000"/>
            <a:ext cx="6172200" cy="338554"/>
          </a:xfrm>
          <a:prstGeom prst="rect">
            <a:avLst/>
          </a:prstGeom>
        </p:spPr>
        <p:txBody>
          <a:bodyPr wrap="square">
            <a:spAutoFit/>
          </a:bodyPr>
          <a:lstStyle/>
          <a:p>
            <a:pPr algn="ctr"/>
            <a:r>
              <a:rPr lang="en-AU" sz="1600" dirty="0" smtClean="0">
                <a:hlinkClick r:id="rId4"/>
              </a:rPr>
              <a:t>/</a:t>
            </a:r>
            <a:r>
              <a:rPr lang="en-AU" sz="1600" dirty="0" smtClean="0"/>
              <a:t> </a:t>
            </a:r>
            <a:endParaRPr lang="en-AU" sz="1600"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14800" y="1192696"/>
            <a:ext cx="4211782" cy="2895600"/>
          </a:xfrm>
          <a:prstGeom prst="rect">
            <a:avLst/>
          </a:prstGeom>
        </p:spPr>
      </p:pic>
      <p:sp>
        <p:nvSpPr>
          <p:cNvPr id="5" name="Rectangle 4"/>
          <p:cNvSpPr/>
          <p:nvPr/>
        </p:nvSpPr>
        <p:spPr>
          <a:xfrm>
            <a:off x="4114800" y="3806953"/>
            <a:ext cx="4800600" cy="276999"/>
          </a:xfrm>
          <a:prstGeom prst="rect">
            <a:avLst/>
          </a:prstGeom>
        </p:spPr>
        <p:txBody>
          <a:bodyPr wrap="square">
            <a:spAutoFit/>
          </a:bodyPr>
          <a:lstStyle/>
          <a:p>
            <a:r>
              <a:rPr lang="en-AU" sz="1200" dirty="0">
                <a:hlinkClick r:id="rId4"/>
              </a:rPr>
              <a:t>http://www.flickr.com/photos/25031050@N06/3292307605</a:t>
            </a:r>
            <a:endParaRPr lang="en-AU" sz="1200" dirty="0"/>
          </a:p>
        </p:txBody>
      </p:sp>
    </p:spTree>
    <p:extLst>
      <p:ext uri="{BB962C8B-B14F-4D97-AF65-F5344CB8AC3E}">
        <p14:creationId xmlns:p14="http://schemas.microsoft.com/office/powerpoint/2010/main" val="292121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371600"/>
            <a:ext cx="2133600" cy="429172"/>
          </a:xfrm>
        </p:spPr>
        <p:txBody>
          <a:bodyPr/>
          <a:lstStyle/>
          <a:p>
            <a:r>
              <a:rPr lang="en-US" sz="2400" dirty="0" smtClean="0"/>
              <a:t>From this …</a:t>
            </a:r>
            <a:endParaRPr lang="en-US" sz="2400" dirty="0"/>
          </a:p>
        </p:txBody>
      </p:sp>
      <p:pic>
        <p:nvPicPr>
          <p:cNvPr id="4" name="Picture 2" descr="banner"/>
          <p:cNvPicPr>
            <a:picLocks noChangeAspect="1" noChangeArrowheads="1"/>
          </p:cNvPicPr>
          <p:nvPr/>
        </p:nvPicPr>
        <p:blipFill>
          <a:blip r:embed="rId3" cstate="print"/>
          <a:srcRect/>
          <a:stretch>
            <a:fillRect/>
          </a:stretch>
        </p:blipFill>
        <p:spPr bwMode="auto">
          <a:xfrm>
            <a:off x="0" y="0"/>
            <a:ext cx="9145588" cy="1090613"/>
          </a:xfrm>
          <a:prstGeom prst="rect">
            <a:avLst/>
          </a:prstGeom>
          <a:noFill/>
          <a:ln w="9525">
            <a:noFill/>
            <a:miter lim="800000"/>
            <a:headEnd/>
            <a:tailEnd/>
          </a:ln>
        </p:spPr>
      </p:pic>
      <p:sp>
        <p:nvSpPr>
          <p:cNvPr id="8" name="TextBox 7"/>
          <p:cNvSpPr txBox="1"/>
          <p:nvPr/>
        </p:nvSpPr>
        <p:spPr>
          <a:xfrm>
            <a:off x="5791200" y="2590800"/>
            <a:ext cx="1981200" cy="461665"/>
          </a:xfrm>
          <a:prstGeom prst="rect">
            <a:avLst/>
          </a:prstGeom>
          <a:noFill/>
        </p:spPr>
        <p:txBody>
          <a:bodyPr wrap="square" rtlCol="0">
            <a:spAutoFit/>
          </a:bodyPr>
          <a:lstStyle/>
          <a:p>
            <a:r>
              <a:rPr lang="en-AU" dirty="0" smtClean="0"/>
              <a:t>… to this</a:t>
            </a:r>
            <a:endParaRPr lang="en-AU" dirty="0"/>
          </a:p>
        </p:txBody>
      </p:sp>
      <p:sp>
        <p:nvSpPr>
          <p:cNvPr id="9" name="TextBox 8"/>
          <p:cNvSpPr txBox="1"/>
          <p:nvPr/>
        </p:nvSpPr>
        <p:spPr>
          <a:xfrm>
            <a:off x="1539147" y="6079319"/>
            <a:ext cx="2820003" cy="461665"/>
          </a:xfrm>
          <a:prstGeom prst="rect">
            <a:avLst/>
          </a:prstGeom>
          <a:noFill/>
        </p:spPr>
        <p:txBody>
          <a:bodyPr wrap="none" rtlCol="0">
            <a:spAutoFit/>
          </a:bodyPr>
          <a:lstStyle/>
          <a:p>
            <a:r>
              <a:rPr lang="en-AU" dirty="0" smtClean="0"/>
              <a:t> - with simple clicks</a:t>
            </a:r>
            <a:endParaRPr lang="en-AU" dirty="0"/>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29" y="1852910"/>
            <a:ext cx="3856904" cy="41767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Oval 9"/>
          <p:cNvSpPr/>
          <p:nvPr/>
        </p:nvSpPr>
        <p:spPr bwMode="auto">
          <a:xfrm>
            <a:off x="2286000" y="5188225"/>
            <a:ext cx="990600" cy="38100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AU" sz="2400" b="0" i="0" u="none" strike="noStrike" cap="none" normalizeH="0" baseline="0" smtClean="0">
              <a:ln>
                <a:noFill/>
              </a:ln>
              <a:solidFill>
                <a:schemeClr val="tx1"/>
              </a:solidFill>
              <a:effectLst/>
              <a:latin typeface="Arial" charset="0"/>
              <a:ea typeface="ＭＳ Ｐゴシック" pitchFamily="96" charset="-128"/>
            </a:endParaRPr>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8395" y="3124200"/>
            <a:ext cx="4395788" cy="3500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45433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bann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5588" cy="109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7"/>
          <p:cNvSpPr>
            <a:spLocks noGrp="1" noChangeArrowheads="1"/>
          </p:cNvSpPr>
          <p:nvPr>
            <p:ph type="title"/>
          </p:nvPr>
        </p:nvSpPr>
        <p:spPr>
          <a:xfrm>
            <a:off x="685800" y="1219200"/>
            <a:ext cx="7772400" cy="914400"/>
          </a:xfrm>
        </p:spPr>
        <p:txBody>
          <a:bodyPr/>
          <a:lstStyle/>
          <a:p>
            <a:pPr eaLnBrk="1" hangingPunct="1"/>
            <a:r>
              <a:rPr lang="en-AU" dirty="0" smtClean="0"/>
              <a:t>PubMed </a:t>
            </a:r>
          </a:p>
        </p:txBody>
      </p:sp>
      <p:sp>
        <p:nvSpPr>
          <p:cNvPr id="11268" name="Rectangle 8"/>
          <p:cNvSpPr>
            <a:spLocks noGrp="1" noChangeArrowheads="1"/>
          </p:cNvSpPr>
          <p:nvPr>
            <p:ph type="body" idx="1"/>
          </p:nvPr>
        </p:nvSpPr>
        <p:spPr>
          <a:xfrm>
            <a:off x="687388" y="2217738"/>
            <a:ext cx="7772400" cy="3886200"/>
          </a:xfrm>
        </p:spPr>
        <p:txBody>
          <a:bodyPr>
            <a:normAutofit/>
          </a:bodyPr>
          <a:lstStyle/>
          <a:p>
            <a:pPr>
              <a:defRPr/>
            </a:pPr>
            <a:r>
              <a:rPr lang="en-AU" sz="2400" dirty="0" smtClean="0"/>
              <a:t>Why PubMed?</a:t>
            </a:r>
          </a:p>
          <a:p>
            <a:pPr marL="0" indent="0" eaLnBrk="1" hangingPunct="1">
              <a:buNone/>
              <a:defRPr/>
            </a:pPr>
            <a:endParaRPr lang="en-AU" sz="2400" dirty="0" smtClean="0"/>
          </a:p>
          <a:p>
            <a:pPr lvl="1" eaLnBrk="1" hangingPunct="1">
              <a:defRPr/>
            </a:pPr>
            <a:r>
              <a:rPr lang="en-AU" sz="2400" dirty="0" smtClean="0"/>
              <a:t>Open access</a:t>
            </a:r>
          </a:p>
          <a:p>
            <a:pPr lvl="1" eaLnBrk="1" hangingPunct="1">
              <a:defRPr/>
            </a:pPr>
            <a:r>
              <a:rPr lang="en-AU" sz="2400" dirty="0"/>
              <a:t>F</a:t>
            </a:r>
            <a:r>
              <a:rPr lang="en-AU" sz="2400" dirty="0" smtClean="0"/>
              <a:t>ree to use</a:t>
            </a:r>
          </a:p>
          <a:p>
            <a:pPr lvl="1" eaLnBrk="1" hangingPunct="1">
              <a:defRPr/>
            </a:pPr>
            <a:r>
              <a:rPr lang="en-AU" sz="2400" dirty="0" smtClean="0"/>
              <a:t>Hyperlinking</a:t>
            </a:r>
            <a:br>
              <a:rPr lang="en-AU" sz="2400" dirty="0" smtClean="0"/>
            </a:br>
            <a:r>
              <a:rPr lang="en-AU" sz="2400" dirty="0" smtClean="0"/>
              <a:t>(Able to create URLs)</a:t>
            </a:r>
          </a:p>
          <a:p>
            <a:pPr lvl="1" eaLnBrk="1" hangingPunct="1">
              <a:defRPr/>
            </a:pPr>
            <a:r>
              <a:rPr lang="en-AU" sz="2400" dirty="0" smtClean="0"/>
              <a:t>Non indexed set</a:t>
            </a:r>
          </a:p>
          <a:p>
            <a:pPr lvl="1" eaLnBrk="1" hangingPunct="1">
              <a:defRPr/>
            </a:pPr>
            <a:r>
              <a:rPr lang="en-AU" sz="2400" dirty="0" smtClean="0"/>
              <a:t>Choice of full text only</a:t>
            </a:r>
            <a:r>
              <a:rPr lang="en-AU" dirty="0" smtClean="0"/>
              <a:t/>
            </a:r>
            <a:br>
              <a:rPr lang="en-AU" dirty="0" smtClean="0"/>
            </a:br>
            <a:endParaRPr lang="en-AU" dirty="0" smtClean="0"/>
          </a:p>
        </p:txBody>
      </p:sp>
      <p:pic>
        <p:nvPicPr>
          <p:cNvPr id="4101" name="Picture 5" descr="V:\RESTRICTED - Knowledge Network\Australian Palliative Care Knowledge Network 2011-2014\Promotion\Brand Identity\Images\Images for Jen 8_8\iStock_000019386489XLarge.jpg"/>
          <p:cNvPicPr>
            <a:picLocks noChangeAspect="1" noChangeArrowheads="1"/>
          </p:cNvPicPr>
          <p:nvPr/>
        </p:nvPicPr>
        <p:blipFill>
          <a:blip r:embed="rId4">
            <a:extLst>
              <a:ext uri="{28A0092B-C50C-407E-A947-70E740481C1C}">
                <a14:useLocalDpi xmlns:a14="http://schemas.microsoft.com/office/drawing/2010/main" val="0"/>
              </a:ext>
            </a:extLst>
          </a:blip>
          <a:srcRect l="3740" t="3221"/>
          <a:stretch>
            <a:fillRect/>
          </a:stretch>
        </p:blipFill>
        <p:spPr bwMode="auto">
          <a:xfrm>
            <a:off x="6019800" y="2209800"/>
            <a:ext cx="2314575"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2650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CareSearch PowerPoint Template_2012">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96"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CareSearch PowerPoint Template_2012</Template>
  <TotalTime>3759</TotalTime>
  <Words>2174</Words>
  <Application>Microsoft Office PowerPoint</Application>
  <PresentationFormat>On-screen Show (4:3)</PresentationFormat>
  <Paragraphs>237</Paragraphs>
  <Slides>22</Slides>
  <Notes>22</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CareSearch PowerPoint Template_2012</vt:lpstr>
      <vt:lpstr>PowerPoint Presentation</vt:lpstr>
      <vt:lpstr>PowerPoint Presentation</vt:lpstr>
      <vt:lpstr>Information needs for bereavement practitioners</vt:lpstr>
      <vt:lpstr>Research, Evidence, Literature </vt:lpstr>
      <vt:lpstr>Why evidence matters </vt:lpstr>
      <vt:lpstr>Challenges in finding literature</vt:lpstr>
      <vt:lpstr>Easy to find?</vt:lpstr>
      <vt:lpstr>From this …</vt:lpstr>
      <vt:lpstr>PubMed </vt:lpstr>
      <vt:lpstr>Why use a search filter?</vt:lpstr>
      <vt:lpstr>Search Filter Methodology</vt:lpstr>
      <vt:lpstr>Bereavement Search Filter</vt:lpstr>
      <vt:lpstr>Some technical challenges </vt:lpstr>
      <vt:lpstr>The filter in action …</vt:lpstr>
      <vt:lpstr>PowerPoint Presentation</vt:lpstr>
      <vt:lpstr>PowerPoint Presentation</vt:lpstr>
      <vt:lpstr>PowerPoint Presentation</vt:lpstr>
      <vt:lpstr>PowerPoint Presentation</vt:lpstr>
      <vt:lpstr>Create your own search</vt:lpstr>
      <vt:lpstr>Conclusion</vt:lpstr>
      <vt:lpstr>Currently in development …</vt:lpstr>
      <vt:lpstr>PowerPoint Presentation</vt:lpstr>
    </vt:vector>
  </TitlesOfParts>
  <Company>Flinders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Sarah Hayman</dc:creator>
  <cp:lastModifiedBy>Cameron Shepherd</cp:lastModifiedBy>
  <cp:revision>164</cp:revision>
  <cp:lastPrinted>2014-03-20T22:59:06Z</cp:lastPrinted>
  <dcterms:created xsi:type="dcterms:W3CDTF">2012-02-15T04:26:42Z</dcterms:created>
  <dcterms:modified xsi:type="dcterms:W3CDTF">2014-04-02T05:34:35Z</dcterms:modified>
</cp:coreProperties>
</file>