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EA37B54-0FFB-21AA-A44F-BA01C745EE48}" name="Susan Gravier" initials="SG" userId="S::grav0053@flinders.edu.au::3d17117b-f29c-41a9-a5e9-53d7ba0acaeb" providerId="AD"/>
  <p188:author id="{C4EC727E-E59C-7513-E7AB-3FEF59442B37}" name="Raechel Damarell" initials="RD" userId="S::dama0005@flinders.edu.au::a66baef8-7f95-4b9a-93fc-b74c0b59e04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2F53"/>
    <a:srgbClr val="4797C5"/>
    <a:srgbClr val="FDD53E"/>
    <a:srgbClr val="FFC000"/>
    <a:srgbClr val="0072BC"/>
    <a:srgbClr val="00B8B0"/>
    <a:srgbClr val="008F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652" autoAdjust="0"/>
  </p:normalViewPr>
  <p:slideViewPr>
    <p:cSldViewPr snapToGrid="0">
      <p:cViewPr varScale="1">
        <p:scale>
          <a:sx n="110" d="100"/>
          <a:sy n="110" d="100"/>
        </p:scale>
        <p:origin x="63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B9755-17E5-DC33-65F7-B4EED6F7989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BE6C3916-3D46-A53F-F55D-E7D2775BAA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775A9A7-BD78-9632-9ED5-70CA23ECB605}"/>
              </a:ext>
            </a:extLst>
          </p:cNvPr>
          <p:cNvSpPr>
            <a:spLocks noGrp="1"/>
          </p:cNvSpPr>
          <p:nvPr>
            <p:ph type="dt" sz="half" idx="10"/>
          </p:nvPr>
        </p:nvSpPr>
        <p:spPr/>
        <p:txBody>
          <a:bodyPr/>
          <a:lstStyle/>
          <a:p>
            <a:fld id="{5729CE8C-8960-4EC8-A9F9-17BDE096E1D4}" type="datetimeFigureOut">
              <a:rPr lang="en-AU" smtClean="0"/>
              <a:t>21/09/2023</a:t>
            </a:fld>
            <a:endParaRPr lang="en-AU"/>
          </a:p>
        </p:txBody>
      </p:sp>
      <p:sp>
        <p:nvSpPr>
          <p:cNvPr id="5" name="Footer Placeholder 4">
            <a:extLst>
              <a:ext uri="{FF2B5EF4-FFF2-40B4-BE49-F238E27FC236}">
                <a16:creationId xmlns:a16="http://schemas.microsoft.com/office/drawing/2014/main" id="{5030073F-6B8E-009C-012D-409CC6ED9F6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E384402-FFF5-3D6C-1083-D7F8BBDC2396}"/>
              </a:ext>
            </a:extLst>
          </p:cNvPr>
          <p:cNvSpPr>
            <a:spLocks noGrp="1"/>
          </p:cNvSpPr>
          <p:nvPr>
            <p:ph type="sldNum" sz="quarter" idx="12"/>
          </p:nvPr>
        </p:nvSpPr>
        <p:spPr/>
        <p:txBody>
          <a:bodyPr/>
          <a:lstStyle/>
          <a:p>
            <a:fld id="{C7FBACD5-3D43-4E64-8E5D-7C1C7DB334DD}" type="slidenum">
              <a:rPr lang="en-AU" smtClean="0"/>
              <a:t>‹#›</a:t>
            </a:fld>
            <a:endParaRPr lang="en-AU"/>
          </a:p>
        </p:txBody>
      </p:sp>
    </p:spTree>
    <p:extLst>
      <p:ext uri="{BB962C8B-B14F-4D97-AF65-F5344CB8AC3E}">
        <p14:creationId xmlns:p14="http://schemas.microsoft.com/office/powerpoint/2010/main" val="104695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E5448-DD42-C0A2-9E16-881B63849D96}"/>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87C13A8D-290A-486F-9F0E-FCA179CC90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9F71FAD-31F3-359D-8B67-18EF0EB72061}"/>
              </a:ext>
            </a:extLst>
          </p:cNvPr>
          <p:cNvSpPr>
            <a:spLocks noGrp="1"/>
          </p:cNvSpPr>
          <p:nvPr>
            <p:ph type="dt" sz="half" idx="10"/>
          </p:nvPr>
        </p:nvSpPr>
        <p:spPr/>
        <p:txBody>
          <a:bodyPr/>
          <a:lstStyle/>
          <a:p>
            <a:fld id="{5729CE8C-8960-4EC8-A9F9-17BDE096E1D4}" type="datetimeFigureOut">
              <a:rPr lang="en-AU" smtClean="0"/>
              <a:t>21/09/2023</a:t>
            </a:fld>
            <a:endParaRPr lang="en-AU"/>
          </a:p>
        </p:txBody>
      </p:sp>
      <p:sp>
        <p:nvSpPr>
          <p:cNvPr id="5" name="Footer Placeholder 4">
            <a:extLst>
              <a:ext uri="{FF2B5EF4-FFF2-40B4-BE49-F238E27FC236}">
                <a16:creationId xmlns:a16="http://schemas.microsoft.com/office/drawing/2014/main" id="{E9A2D453-19E2-6942-76B7-D46BA76B09E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D5EC0C6-AE6E-F95E-DDF5-F2BADF5E90DE}"/>
              </a:ext>
            </a:extLst>
          </p:cNvPr>
          <p:cNvSpPr>
            <a:spLocks noGrp="1"/>
          </p:cNvSpPr>
          <p:nvPr>
            <p:ph type="sldNum" sz="quarter" idx="12"/>
          </p:nvPr>
        </p:nvSpPr>
        <p:spPr/>
        <p:txBody>
          <a:bodyPr/>
          <a:lstStyle/>
          <a:p>
            <a:fld id="{C7FBACD5-3D43-4E64-8E5D-7C1C7DB334DD}" type="slidenum">
              <a:rPr lang="en-AU" smtClean="0"/>
              <a:t>‹#›</a:t>
            </a:fld>
            <a:endParaRPr lang="en-AU"/>
          </a:p>
        </p:txBody>
      </p:sp>
    </p:spTree>
    <p:extLst>
      <p:ext uri="{BB962C8B-B14F-4D97-AF65-F5344CB8AC3E}">
        <p14:creationId xmlns:p14="http://schemas.microsoft.com/office/powerpoint/2010/main" val="3550183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FBA446-8314-609E-6536-618FE329B30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2CFD6254-340B-F8EA-3554-57764480E05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19DFDD2-C04E-089F-D602-E68EB7FF20BB}"/>
              </a:ext>
            </a:extLst>
          </p:cNvPr>
          <p:cNvSpPr>
            <a:spLocks noGrp="1"/>
          </p:cNvSpPr>
          <p:nvPr>
            <p:ph type="dt" sz="half" idx="10"/>
          </p:nvPr>
        </p:nvSpPr>
        <p:spPr/>
        <p:txBody>
          <a:bodyPr/>
          <a:lstStyle/>
          <a:p>
            <a:fld id="{5729CE8C-8960-4EC8-A9F9-17BDE096E1D4}" type="datetimeFigureOut">
              <a:rPr lang="en-AU" smtClean="0"/>
              <a:t>21/09/2023</a:t>
            </a:fld>
            <a:endParaRPr lang="en-AU"/>
          </a:p>
        </p:txBody>
      </p:sp>
      <p:sp>
        <p:nvSpPr>
          <p:cNvPr id="5" name="Footer Placeholder 4">
            <a:extLst>
              <a:ext uri="{FF2B5EF4-FFF2-40B4-BE49-F238E27FC236}">
                <a16:creationId xmlns:a16="http://schemas.microsoft.com/office/drawing/2014/main" id="{BEA3CE42-8CD7-DCDC-148B-1C7F32CD5B0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08EAE01-D5B0-33C7-F8B0-6AB2ECEFD64B}"/>
              </a:ext>
            </a:extLst>
          </p:cNvPr>
          <p:cNvSpPr>
            <a:spLocks noGrp="1"/>
          </p:cNvSpPr>
          <p:nvPr>
            <p:ph type="sldNum" sz="quarter" idx="12"/>
          </p:nvPr>
        </p:nvSpPr>
        <p:spPr/>
        <p:txBody>
          <a:bodyPr/>
          <a:lstStyle/>
          <a:p>
            <a:fld id="{C7FBACD5-3D43-4E64-8E5D-7C1C7DB334DD}" type="slidenum">
              <a:rPr lang="en-AU" smtClean="0"/>
              <a:t>‹#›</a:t>
            </a:fld>
            <a:endParaRPr lang="en-AU"/>
          </a:p>
        </p:txBody>
      </p:sp>
    </p:spTree>
    <p:extLst>
      <p:ext uri="{BB962C8B-B14F-4D97-AF65-F5344CB8AC3E}">
        <p14:creationId xmlns:p14="http://schemas.microsoft.com/office/powerpoint/2010/main" val="758509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4F38D-7248-67F3-BAE2-486F1AED8C29}"/>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B4E2B206-0B92-8C0D-0E12-BB241202D07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E9E04FE-2151-FBEA-B3A9-6B01B64F4491}"/>
              </a:ext>
            </a:extLst>
          </p:cNvPr>
          <p:cNvSpPr>
            <a:spLocks noGrp="1"/>
          </p:cNvSpPr>
          <p:nvPr>
            <p:ph type="dt" sz="half" idx="10"/>
          </p:nvPr>
        </p:nvSpPr>
        <p:spPr/>
        <p:txBody>
          <a:bodyPr/>
          <a:lstStyle/>
          <a:p>
            <a:fld id="{5729CE8C-8960-4EC8-A9F9-17BDE096E1D4}" type="datetimeFigureOut">
              <a:rPr lang="en-AU" smtClean="0"/>
              <a:t>21/09/2023</a:t>
            </a:fld>
            <a:endParaRPr lang="en-AU"/>
          </a:p>
        </p:txBody>
      </p:sp>
      <p:sp>
        <p:nvSpPr>
          <p:cNvPr id="5" name="Footer Placeholder 4">
            <a:extLst>
              <a:ext uri="{FF2B5EF4-FFF2-40B4-BE49-F238E27FC236}">
                <a16:creationId xmlns:a16="http://schemas.microsoft.com/office/drawing/2014/main" id="{256A2287-CD98-4E60-D24E-7D0979CC0B9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F2960EE-9EA6-E1BD-A9E8-FBBF85D5A200}"/>
              </a:ext>
            </a:extLst>
          </p:cNvPr>
          <p:cNvSpPr>
            <a:spLocks noGrp="1"/>
          </p:cNvSpPr>
          <p:nvPr>
            <p:ph type="sldNum" sz="quarter" idx="12"/>
          </p:nvPr>
        </p:nvSpPr>
        <p:spPr/>
        <p:txBody>
          <a:bodyPr/>
          <a:lstStyle/>
          <a:p>
            <a:fld id="{C7FBACD5-3D43-4E64-8E5D-7C1C7DB334DD}" type="slidenum">
              <a:rPr lang="en-AU" smtClean="0"/>
              <a:t>‹#›</a:t>
            </a:fld>
            <a:endParaRPr lang="en-AU"/>
          </a:p>
        </p:txBody>
      </p:sp>
    </p:spTree>
    <p:extLst>
      <p:ext uri="{BB962C8B-B14F-4D97-AF65-F5344CB8AC3E}">
        <p14:creationId xmlns:p14="http://schemas.microsoft.com/office/powerpoint/2010/main" val="400714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AD357-DC16-0C04-61C5-9451B735D83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198A5F48-719B-5082-6E53-A3762DC3C8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905353-C278-2A56-B9B0-80A45FA526D9}"/>
              </a:ext>
            </a:extLst>
          </p:cNvPr>
          <p:cNvSpPr>
            <a:spLocks noGrp="1"/>
          </p:cNvSpPr>
          <p:nvPr>
            <p:ph type="dt" sz="half" idx="10"/>
          </p:nvPr>
        </p:nvSpPr>
        <p:spPr/>
        <p:txBody>
          <a:bodyPr/>
          <a:lstStyle/>
          <a:p>
            <a:fld id="{5729CE8C-8960-4EC8-A9F9-17BDE096E1D4}" type="datetimeFigureOut">
              <a:rPr lang="en-AU" smtClean="0"/>
              <a:t>21/09/2023</a:t>
            </a:fld>
            <a:endParaRPr lang="en-AU"/>
          </a:p>
        </p:txBody>
      </p:sp>
      <p:sp>
        <p:nvSpPr>
          <p:cNvPr id="5" name="Footer Placeholder 4">
            <a:extLst>
              <a:ext uri="{FF2B5EF4-FFF2-40B4-BE49-F238E27FC236}">
                <a16:creationId xmlns:a16="http://schemas.microsoft.com/office/drawing/2014/main" id="{57F48529-B0C7-4EF3-D2C0-336B908F67E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30ED16F-8DE1-1242-B75B-B5F14EA3047D}"/>
              </a:ext>
            </a:extLst>
          </p:cNvPr>
          <p:cNvSpPr>
            <a:spLocks noGrp="1"/>
          </p:cNvSpPr>
          <p:nvPr>
            <p:ph type="sldNum" sz="quarter" idx="12"/>
          </p:nvPr>
        </p:nvSpPr>
        <p:spPr/>
        <p:txBody>
          <a:bodyPr/>
          <a:lstStyle/>
          <a:p>
            <a:fld id="{C7FBACD5-3D43-4E64-8E5D-7C1C7DB334DD}" type="slidenum">
              <a:rPr lang="en-AU" smtClean="0"/>
              <a:t>‹#›</a:t>
            </a:fld>
            <a:endParaRPr lang="en-AU"/>
          </a:p>
        </p:txBody>
      </p:sp>
    </p:spTree>
    <p:extLst>
      <p:ext uri="{BB962C8B-B14F-4D97-AF65-F5344CB8AC3E}">
        <p14:creationId xmlns:p14="http://schemas.microsoft.com/office/powerpoint/2010/main" val="3405837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A5E40-485A-F2E3-9865-23915F444BE8}"/>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596E3E72-47D0-8B22-DD43-4938AA5B26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FCFF373E-302E-D73C-C68E-701D4E1AE7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FED382D2-F390-A7EB-2E47-B633BA9B545A}"/>
              </a:ext>
            </a:extLst>
          </p:cNvPr>
          <p:cNvSpPr>
            <a:spLocks noGrp="1"/>
          </p:cNvSpPr>
          <p:nvPr>
            <p:ph type="dt" sz="half" idx="10"/>
          </p:nvPr>
        </p:nvSpPr>
        <p:spPr/>
        <p:txBody>
          <a:bodyPr/>
          <a:lstStyle/>
          <a:p>
            <a:fld id="{5729CE8C-8960-4EC8-A9F9-17BDE096E1D4}" type="datetimeFigureOut">
              <a:rPr lang="en-AU" smtClean="0"/>
              <a:t>21/09/2023</a:t>
            </a:fld>
            <a:endParaRPr lang="en-AU"/>
          </a:p>
        </p:txBody>
      </p:sp>
      <p:sp>
        <p:nvSpPr>
          <p:cNvPr id="6" name="Footer Placeholder 5">
            <a:extLst>
              <a:ext uri="{FF2B5EF4-FFF2-40B4-BE49-F238E27FC236}">
                <a16:creationId xmlns:a16="http://schemas.microsoft.com/office/drawing/2014/main" id="{42C5D03A-BE29-5345-3B2A-A76149920B8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0CDC88FB-E4A7-6AB7-1036-252E34B9F906}"/>
              </a:ext>
            </a:extLst>
          </p:cNvPr>
          <p:cNvSpPr>
            <a:spLocks noGrp="1"/>
          </p:cNvSpPr>
          <p:nvPr>
            <p:ph type="sldNum" sz="quarter" idx="12"/>
          </p:nvPr>
        </p:nvSpPr>
        <p:spPr/>
        <p:txBody>
          <a:bodyPr/>
          <a:lstStyle/>
          <a:p>
            <a:fld id="{C7FBACD5-3D43-4E64-8E5D-7C1C7DB334DD}" type="slidenum">
              <a:rPr lang="en-AU" smtClean="0"/>
              <a:t>‹#›</a:t>
            </a:fld>
            <a:endParaRPr lang="en-AU"/>
          </a:p>
        </p:txBody>
      </p:sp>
    </p:spTree>
    <p:extLst>
      <p:ext uri="{BB962C8B-B14F-4D97-AF65-F5344CB8AC3E}">
        <p14:creationId xmlns:p14="http://schemas.microsoft.com/office/powerpoint/2010/main" val="1309075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43DCF-C5D1-838C-FB78-25350CFB866D}"/>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73EAC68-8442-9D88-03E2-6E7BA73041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92B3A74-E81A-B28F-826D-40E582B944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FDD3B4B7-7810-9AFF-653D-8C4F146F55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ADE824-643F-81C7-B283-8E988CD0269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C29F6475-C09A-BD54-988D-FF328BAB1DF0}"/>
              </a:ext>
            </a:extLst>
          </p:cNvPr>
          <p:cNvSpPr>
            <a:spLocks noGrp="1"/>
          </p:cNvSpPr>
          <p:nvPr>
            <p:ph type="dt" sz="half" idx="10"/>
          </p:nvPr>
        </p:nvSpPr>
        <p:spPr/>
        <p:txBody>
          <a:bodyPr/>
          <a:lstStyle/>
          <a:p>
            <a:fld id="{5729CE8C-8960-4EC8-A9F9-17BDE096E1D4}" type="datetimeFigureOut">
              <a:rPr lang="en-AU" smtClean="0"/>
              <a:t>21/09/2023</a:t>
            </a:fld>
            <a:endParaRPr lang="en-AU"/>
          </a:p>
        </p:txBody>
      </p:sp>
      <p:sp>
        <p:nvSpPr>
          <p:cNvPr id="8" name="Footer Placeholder 7">
            <a:extLst>
              <a:ext uri="{FF2B5EF4-FFF2-40B4-BE49-F238E27FC236}">
                <a16:creationId xmlns:a16="http://schemas.microsoft.com/office/drawing/2014/main" id="{811C8142-1F55-8061-3D57-D4086D9C7C3F}"/>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5331ED9-86F7-C287-D9E3-899FB1AB4B54}"/>
              </a:ext>
            </a:extLst>
          </p:cNvPr>
          <p:cNvSpPr>
            <a:spLocks noGrp="1"/>
          </p:cNvSpPr>
          <p:nvPr>
            <p:ph type="sldNum" sz="quarter" idx="12"/>
          </p:nvPr>
        </p:nvSpPr>
        <p:spPr/>
        <p:txBody>
          <a:bodyPr/>
          <a:lstStyle/>
          <a:p>
            <a:fld id="{C7FBACD5-3D43-4E64-8E5D-7C1C7DB334DD}" type="slidenum">
              <a:rPr lang="en-AU" smtClean="0"/>
              <a:t>‹#›</a:t>
            </a:fld>
            <a:endParaRPr lang="en-AU"/>
          </a:p>
        </p:txBody>
      </p:sp>
    </p:spTree>
    <p:extLst>
      <p:ext uri="{BB962C8B-B14F-4D97-AF65-F5344CB8AC3E}">
        <p14:creationId xmlns:p14="http://schemas.microsoft.com/office/powerpoint/2010/main" val="2348071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029CE-675C-6631-9ECD-4C39CF39201C}"/>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C2ADB9C2-6077-B11A-3C65-154E9545E834}"/>
              </a:ext>
            </a:extLst>
          </p:cNvPr>
          <p:cNvSpPr>
            <a:spLocks noGrp="1"/>
          </p:cNvSpPr>
          <p:nvPr>
            <p:ph type="dt" sz="half" idx="10"/>
          </p:nvPr>
        </p:nvSpPr>
        <p:spPr/>
        <p:txBody>
          <a:bodyPr/>
          <a:lstStyle/>
          <a:p>
            <a:fld id="{5729CE8C-8960-4EC8-A9F9-17BDE096E1D4}" type="datetimeFigureOut">
              <a:rPr lang="en-AU" smtClean="0"/>
              <a:t>21/09/2023</a:t>
            </a:fld>
            <a:endParaRPr lang="en-AU"/>
          </a:p>
        </p:txBody>
      </p:sp>
      <p:sp>
        <p:nvSpPr>
          <p:cNvPr id="4" name="Footer Placeholder 3">
            <a:extLst>
              <a:ext uri="{FF2B5EF4-FFF2-40B4-BE49-F238E27FC236}">
                <a16:creationId xmlns:a16="http://schemas.microsoft.com/office/drawing/2014/main" id="{CA0EBA0C-1A18-AEDF-9986-4DA8EE457F08}"/>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7FF78A37-3A35-7E86-64BE-57909BA77E85}"/>
              </a:ext>
            </a:extLst>
          </p:cNvPr>
          <p:cNvSpPr>
            <a:spLocks noGrp="1"/>
          </p:cNvSpPr>
          <p:nvPr>
            <p:ph type="sldNum" sz="quarter" idx="12"/>
          </p:nvPr>
        </p:nvSpPr>
        <p:spPr/>
        <p:txBody>
          <a:bodyPr/>
          <a:lstStyle/>
          <a:p>
            <a:fld id="{C7FBACD5-3D43-4E64-8E5D-7C1C7DB334DD}" type="slidenum">
              <a:rPr lang="en-AU" smtClean="0"/>
              <a:t>‹#›</a:t>
            </a:fld>
            <a:endParaRPr lang="en-AU"/>
          </a:p>
        </p:txBody>
      </p:sp>
    </p:spTree>
    <p:extLst>
      <p:ext uri="{BB962C8B-B14F-4D97-AF65-F5344CB8AC3E}">
        <p14:creationId xmlns:p14="http://schemas.microsoft.com/office/powerpoint/2010/main" val="1902968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6C3A3E-AE6A-7F8C-8193-9EF65525A54E}"/>
              </a:ext>
            </a:extLst>
          </p:cNvPr>
          <p:cNvSpPr>
            <a:spLocks noGrp="1"/>
          </p:cNvSpPr>
          <p:nvPr>
            <p:ph type="dt" sz="half" idx="10"/>
          </p:nvPr>
        </p:nvSpPr>
        <p:spPr/>
        <p:txBody>
          <a:bodyPr/>
          <a:lstStyle/>
          <a:p>
            <a:fld id="{5729CE8C-8960-4EC8-A9F9-17BDE096E1D4}" type="datetimeFigureOut">
              <a:rPr lang="en-AU" smtClean="0"/>
              <a:t>21/09/2023</a:t>
            </a:fld>
            <a:endParaRPr lang="en-AU"/>
          </a:p>
        </p:txBody>
      </p:sp>
      <p:sp>
        <p:nvSpPr>
          <p:cNvPr id="3" name="Footer Placeholder 2">
            <a:extLst>
              <a:ext uri="{FF2B5EF4-FFF2-40B4-BE49-F238E27FC236}">
                <a16:creationId xmlns:a16="http://schemas.microsoft.com/office/drawing/2014/main" id="{87B4E6E8-B1DF-6291-B963-0DA0FBD34C22}"/>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CA7031D7-A40D-C9A3-B367-F9106A811FF4}"/>
              </a:ext>
            </a:extLst>
          </p:cNvPr>
          <p:cNvSpPr>
            <a:spLocks noGrp="1"/>
          </p:cNvSpPr>
          <p:nvPr>
            <p:ph type="sldNum" sz="quarter" idx="12"/>
          </p:nvPr>
        </p:nvSpPr>
        <p:spPr/>
        <p:txBody>
          <a:bodyPr/>
          <a:lstStyle/>
          <a:p>
            <a:fld id="{C7FBACD5-3D43-4E64-8E5D-7C1C7DB334DD}" type="slidenum">
              <a:rPr lang="en-AU" smtClean="0"/>
              <a:t>‹#›</a:t>
            </a:fld>
            <a:endParaRPr lang="en-AU"/>
          </a:p>
        </p:txBody>
      </p:sp>
    </p:spTree>
    <p:extLst>
      <p:ext uri="{BB962C8B-B14F-4D97-AF65-F5344CB8AC3E}">
        <p14:creationId xmlns:p14="http://schemas.microsoft.com/office/powerpoint/2010/main" val="955398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2AE5C-E2BD-DE6C-3FFC-17E36AA036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6FCC656F-1FE5-8A95-DD6E-34B6FCDEBD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04A54D6A-6C0E-F2D9-DDEB-A55368F6B4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656CC2-22DA-2A13-B099-E7A1C72EE003}"/>
              </a:ext>
            </a:extLst>
          </p:cNvPr>
          <p:cNvSpPr>
            <a:spLocks noGrp="1"/>
          </p:cNvSpPr>
          <p:nvPr>
            <p:ph type="dt" sz="half" idx="10"/>
          </p:nvPr>
        </p:nvSpPr>
        <p:spPr/>
        <p:txBody>
          <a:bodyPr/>
          <a:lstStyle/>
          <a:p>
            <a:fld id="{5729CE8C-8960-4EC8-A9F9-17BDE096E1D4}" type="datetimeFigureOut">
              <a:rPr lang="en-AU" smtClean="0"/>
              <a:t>21/09/2023</a:t>
            </a:fld>
            <a:endParaRPr lang="en-AU"/>
          </a:p>
        </p:txBody>
      </p:sp>
      <p:sp>
        <p:nvSpPr>
          <p:cNvPr id="6" name="Footer Placeholder 5">
            <a:extLst>
              <a:ext uri="{FF2B5EF4-FFF2-40B4-BE49-F238E27FC236}">
                <a16:creationId xmlns:a16="http://schemas.microsoft.com/office/drawing/2014/main" id="{09BFB938-B053-977A-0683-A62DA5D4E53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113613E-5C24-3EA4-D7BC-C2E374A7E510}"/>
              </a:ext>
            </a:extLst>
          </p:cNvPr>
          <p:cNvSpPr>
            <a:spLocks noGrp="1"/>
          </p:cNvSpPr>
          <p:nvPr>
            <p:ph type="sldNum" sz="quarter" idx="12"/>
          </p:nvPr>
        </p:nvSpPr>
        <p:spPr/>
        <p:txBody>
          <a:bodyPr/>
          <a:lstStyle/>
          <a:p>
            <a:fld id="{C7FBACD5-3D43-4E64-8E5D-7C1C7DB334DD}" type="slidenum">
              <a:rPr lang="en-AU" smtClean="0"/>
              <a:t>‹#›</a:t>
            </a:fld>
            <a:endParaRPr lang="en-AU"/>
          </a:p>
        </p:txBody>
      </p:sp>
    </p:spTree>
    <p:extLst>
      <p:ext uri="{BB962C8B-B14F-4D97-AF65-F5344CB8AC3E}">
        <p14:creationId xmlns:p14="http://schemas.microsoft.com/office/powerpoint/2010/main" val="1825909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27EC1-6EFF-6A3F-CA32-CF8E9AEA17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F1E89444-0F8A-9A4E-F86D-24A5AD5A56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513DC03-8697-1521-A4D2-4068E9AAC7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AC8476-D7B2-125B-4EDA-0D8B7106BF14}"/>
              </a:ext>
            </a:extLst>
          </p:cNvPr>
          <p:cNvSpPr>
            <a:spLocks noGrp="1"/>
          </p:cNvSpPr>
          <p:nvPr>
            <p:ph type="dt" sz="half" idx="10"/>
          </p:nvPr>
        </p:nvSpPr>
        <p:spPr/>
        <p:txBody>
          <a:bodyPr/>
          <a:lstStyle/>
          <a:p>
            <a:fld id="{5729CE8C-8960-4EC8-A9F9-17BDE096E1D4}" type="datetimeFigureOut">
              <a:rPr lang="en-AU" smtClean="0"/>
              <a:t>21/09/2023</a:t>
            </a:fld>
            <a:endParaRPr lang="en-AU"/>
          </a:p>
        </p:txBody>
      </p:sp>
      <p:sp>
        <p:nvSpPr>
          <p:cNvPr id="6" name="Footer Placeholder 5">
            <a:extLst>
              <a:ext uri="{FF2B5EF4-FFF2-40B4-BE49-F238E27FC236}">
                <a16:creationId xmlns:a16="http://schemas.microsoft.com/office/drawing/2014/main" id="{D1890FBE-13F6-4F80-FEF5-70413CA54F7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585AFA8-7CCA-CA44-E178-32F8D382E2EE}"/>
              </a:ext>
            </a:extLst>
          </p:cNvPr>
          <p:cNvSpPr>
            <a:spLocks noGrp="1"/>
          </p:cNvSpPr>
          <p:nvPr>
            <p:ph type="sldNum" sz="quarter" idx="12"/>
          </p:nvPr>
        </p:nvSpPr>
        <p:spPr/>
        <p:txBody>
          <a:bodyPr/>
          <a:lstStyle/>
          <a:p>
            <a:fld id="{C7FBACD5-3D43-4E64-8E5D-7C1C7DB334DD}" type="slidenum">
              <a:rPr lang="en-AU" smtClean="0"/>
              <a:t>‹#›</a:t>
            </a:fld>
            <a:endParaRPr lang="en-AU"/>
          </a:p>
        </p:txBody>
      </p:sp>
    </p:spTree>
    <p:extLst>
      <p:ext uri="{BB962C8B-B14F-4D97-AF65-F5344CB8AC3E}">
        <p14:creationId xmlns:p14="http://schemas.microsoft.com/office/powerpoint/2010/main" val="3974221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D7B593-2E0A-E551-589E-8177C278B7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D4C827FA-BF23-4037-E272-B11B669EFE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8A62532-7E7B-53A8-CC61-2FE5CFF249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29CE8C-8960-4EC8-A9F9-17BDE096E1D4}" type="datetimeFigureOut">
              <a:rPr lang="en-AU" smtClean="0"/>
              <a:t>21/09/2023</a:t>
            </a:fld>
            <a:endParaRPr lang="en-AU"/>
          </a:p>
        </p:txBody>
      </p:sp>
      <p:sp>
        <p:nvSpPr>
          <p:cNvPr id="5" name="Footer Placeholder 4">
            <a:extLst>
              <a:ext uri="{FF2B5EF4-FFF2-40B4-BE49-F238E27FC236}">
                <a16:creationId xmlns:a16="http://schemas.microsoft.com/office/drawing/2014/main" id="{57C2B76D-C342-2D87-8891-A042903055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649A0EE6-545F-4A4C-A539-1F49806E42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FBACD5-3D43-4E64-8E5D-7C1C7DB334DD}" type="slidenum">
              <a:rPr lang="en-AU" smtClean="0"/>
              <a:t>‹#›</a:t>
            </a:fld>
            <a:endParaRPr lang="en-AU"/>
          </a:p>
        </p:txBody>
      </p:sp>
    </p:spTree>
    <p:extLst>
      <p:ext uri="{BB962C8B-B14F-4D97-AF65-F5344CB8AC3E}">
        <p14:creationId xmlns:p14="http://schemas.microsoft.com/office/powerpoint/2010/main" val="1630591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9" name="Picture 1148" descr="A picture containing graphics, logo, font, text&#10;&#10;Description automatically generated">
            <a:extLst>
              <a:ext uri="{FF2B5EF4-FFF2-40B4-BE49-F238E27FC236}">
                <a16:creationId xmlns:a16="http://schemas.microsoft.com/office/drawing/2014/main" id="{66A4F551-4CCF-635B-3526-6B4596D65EF0}"/>
              </a:ext>
            </a:extLst>
          </p:cNvPr>
          <p:cNvPicPr/>
          <p:nvPr/>
        </p:nvPicPr>
        <p:blipFill>
          <a:blip r:embed="rId2">
            <a:extLst>
              <a:ext uri="{28A0092B-C50C-407E-A947-70E740481C1C}">
                <a14:useLocalDpi xmlns:a14="http://schemas.microsoft.com/office/drawing/2010/main" val="0"/>
              </a:ext>
            </a:extLst>
          </a:blip>
          <a:stretch>
            <a:fillRect/>
          </a:stretch>
        </p:blipFill>
        <p:spPr>
          <a:xfrm>
            <a:off x="0" y="-6549"/>
            <a:ext cx="12192000" cy="6858000"/>
          </a:xfrm>
          <a:prstGeom prst="rect">
            <a:avLst/>
          </a:prstGeom>
        </p:spPr>
      </p:pic>
      <p:sp>
        <p:nvSpPr>
          <p:cNvPr id="7" name="Title 4">
            <a:extLst>
              <a:ext uri="{FF2B5EF4-FFF2-40B4-BE49-F238E27FC236}">
                <a16:creationId xmlns:a16="http://schemas.microsoft.com/office/drawing/2014/main" id="{3C7A8948-A87E-7EFD-77A2-31D22250F788}"/>
              </a:ext>
            </a:extLst>
          </p:cNvPr>
          <p:cNvSpPr txBox="1">
            <a:spLocks/>
          </p:cNvSpPr>
          <p:nvPr/>
        </p:nvSpPr>
        <p:spPr>
          <a:xfrm>
            <a:off x="660772" y="554574"/>
            <a:ext cx="6973888" cy="815539"/>
          </a:xfrm>
          <a:prstGeom prst="rect">
            <a:avLst/>
          </a:prstGeom>
        </p:spPr>
        <p:txBody>
          <a:bodyPr vert="horz" wrap="square" lIns="0" tIns="36000" rIns="0" bIns="0" rtlCol="0" anchor="ctr" anchorCtr="0">
            <a:spAutoFit/>
          </a:bodyPr>
          <a:lstStyle>
            <a:lvl1pPr algn="l" defTabSz="914400" rtl="0" eaLnBrk="1" latinLnBrk="0" hangingPunct="1">
              <a:lnSpc>
                <a:spcPct val="90000"/>
              </a:lnSpc>
              <a:spcBef>
                <a:spcPct val="0"/>
              </a:spcBef>
              <a:buNone/>
              <a:defRPr sz="6000" kern="1200" cap="none" spc="-150" baseline="0">
                <a:solidFill>
                  <a:schemeClr val="bg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2800" b="0" i="0" u="none" strike="noStrike" kern="1200" cap="none" spc="-150" normalizeH="0" baseline="0" noProof="0" dirty="0">
                <a:ln>
                  <a:noFill/>
                </a:ln>
                <a:solidFill>
                  <a:srgbClr val="072F53"/>
                </a:solidFill>
                <a:effectLst/>
                <a:uLnTx/>
                <a:uFillTx/>
                <a:latin typeface="Poppins ExtraBold"/>
                <a:ea typeface="+mj-ea"/>
                <a:cs typeface="+mj-cs"/>
              </a:rPr>
              <a:t>A grassroots approach to education in providing palliative care for older people</a:t>
            </a:r>
          </a:p>
        </p:txBody>
      </p:sp>
      <p:sp>
        <p:nvSpPr>
          <p:cNvPr id="6" name="Rectangle: Rounded Corners 5">
            <a:extLst>
              <a:ext uri="{FF2B5EF4-FFF2-40B4-BE49-F238E27FC236}">
                <a16:creationId xmlns:a16="http://schemas.microsoft.com/office/drawing/2014/main" id="{52BE5AEB-7B61-59D3-37D3-755A30727722}"/>
              </a:ext>
            </a:extLst>
          </p:cNvPr>
          <p:cNvSpPr/>
          <p:nvPr/>
        </p:nvSpPr>
        <p:spPr>
          <a:xfrm>
            <a:off x="584433" y="1543051"/>
            <a:ext cx="8246378" cy="969040"/>
          </a:xfrm>
          <a:prstGeom prst="roundRect">
            <a:avLst/>
          </a:prstGeom>
          <a:solidFill>
            <a:schemeClr val="bg1"/>
          </a:solidFill>
          <a:ln>
            <a:solidFill>
              <a:srgbClr val="0072BC"/>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Text Placeholder 7">
            <a:extLst>
              <a:ext uri="{FF2B5EF4-FFF2-40B4-BE49-F238E27FC236}">
                <a16:creationId xmlns:a16="http://schemas.microsoft.com/office/drawing/2014/main" id="{86BD4239-CFAB-1F84-0A7B-5F1B86686A7D}"/>
              </a:ext>
            </a:extLst>
          </p:cNvPr>
          <p:cNvSpPr txBox="1">
            <a:spLocks/>
          </p:cNvSpPr>
          <p:nvPr/>
        </p:nvSpPr>
        <p:spPr>
          <a:xfrm>
            <a:off x="867546" y="1611529"/>
            <a:ext cx="7702296" cy="830997"/>
          </a:xfrm>
          <a:prstGeom prst="rect">
            <a:avLst/>
          </a:prstGeom>
        </p:spPr>
        <p:txBody>
          <a:bodyPr vert="horz" wrap="square" lIns="91440" tIns="45720" rIns="91440" bIns="45720" rtlCol="0" anchor="ctr">
            <a:sp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spcAft>
                <a:spcPts val="900"/>
              </a:spcAft>
            </a:pPr>
            <a:r>
              <a:rPr lang="en-AU" dirty="0">
                <a:solidFill>
                  <a:srgbClr val="072F53"/>
                </a:solidFill>
              </a:rPr>
              <a:t>Working with the </a:t>
            </a:r>
            <a:r>
              <a:rPr lang="en-AU">
                <a:solidFill>
                  <a:srgbClr val="072F53"/>
                </a:solidFill>
              </a:rPr>
              <a:t>aged care sector, </a:t>
            </a:r>
            <a:r>
              <a:rPr lang="en-AU" dirty="0">
                <a:solidFill>
                  <a:srgbClr val="072F53"/>
                </a:solidFill>
              </a:rPr>
              <a:t>palliAGED has developed valued and practical resources. Despite an abundance of opportunities for palliative care education, what is needed is a stepped entry into education that will build the workforce and improve the care of older people. The palliAGED resources guide aged care staff on a continuum from understanding key principles, to in-house training, and responding to complex care needs at the end of life.</a:t>
            </a:r>
          </a:p>
        </p:txBody>
      </p:sp>
      <p:sp>
        <p:nvSpPr>
          <p:cNvPr id="9" name="Rectangle: Rounded Corners 8">
            <a:extLst>
              <a:ext uri="{FF2B5EF4-FFF2-40B4-BE49-F238E27FC236}">
                <a16:creationId xmlns:a16="http://schemas.microsoft.com/office/drawing/2014/main" id="{44C236C2-A5DB-9B05-7217-E4FFA881768A}"/>
              </a:ext>
            </a:extLst>
          </p:cNvPr>
          <p:cNvSpPr/>
          <p:nvPr/>
        </p:nvSpPr>
        <p:spPr>
          <a:xfrm>
            <a:off x="584433" y="5441151"/>
            <a:ext cx="5972299" cy="1136494"/>
          </a:xfrm>
          <a:prstGeom prst="roundRect">
            <a:avLst/>
          </a:prstGeom>
          <a:solidFill>
            <a:schemeClr val="bg1"/>
          </a:solidFill>
          <a:ln>
            <a:solidFill>
              <a:srgbClr val="0072BC"/>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Text Placeholder 7">
            <a:extLst>
              <a:ext uri="{FF2B5EF4-FFF2-40B4-BE49-F238E27FC236}">
                <a16:creationId xmlns:a16="http://schemas.microsoft.com/office/drawing/2014/main" id="{0187A18D-1478-EA18-0EAA-A4E666ACF923}"/>
              </a:ext>
            </a:extLst>
          </p:cNvPr>
          <p:cNvSpPr txBox="1">
            <a:spLocks/>
          </p:cNvSpPr>
          <p:nvPr/>
        </p:nvSpPr>
        <p:spPr>
          <a:xfrm>
            <a:off x="867545" y="5497576"/>
            <a:ext cx="5465013" cy="1015663"/>
          </a:xfrm>
          <a:prstGeom prst="rect">
            <a:avLst/>
          </a:prstGeom>
        </p:spPr>
        <p:txBody>
          <a:bodyPr vert="horz" wrap="square" lIns="91440" tIns="45720" rIns="91440" bIns="45720" rtlCol="0" anchor="ctr">
            <a:sp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spcAft>
                <a:spcPts val="900"/>
              </a:spcAft>
            </a:pPr>
            <a:r>
              <a:rPr lang="en-AU" dirty="0">
                <a:solidFill>
                  <a:srgbClr val="072F53"/>
                </a:solidFill>
              </a:rPr>
              <a:t>palliAGED is the palliative care evidence and practice information resource for the Australian aged care sector. Using robust quality processes to ensure trustworthiness and relevance, it continuously evolves to meet the needs of the aged care workforce. Through partnerships with aged care services and representatives, palliAGED identifies and responds to sector needs. </a:t>
            </a:r>
          </a:p>
        </p:txBody>
      </p:sp>
      <p:sp>
        <p:nvSpPr>
          <p:cNvPr id="10" name="TextBox 9">
            <a:extLst>
              <a:ext uri="{FF2B5EF4-FFF2-40B4-BE49-F238E27FC236}">
                <a16:creationId xmlns:a16="http://schemas.microsoft.com/office/drawing/2014/main" id="{83AD5D0C-1F5A-AD0F-E86F-694745FBF873}"/>
              </a:ext>
            </a:extLst>
          </p:cNvPr>
          <p:cNvSpPr txBox="1"/>
          <p:nvPr/>
        </p:nvSpPr>
        <p:spPr>
          <a:xfrm>
            <a:off x="9365506" y="3380318"/>
            <a:ext cx="2604987" cy="261610"/>
          </a:xfrm>
          <a:prstGeom prst="rect">
            <a:avLst/>
          </a:prstGeom>
          <a:noFill/>
        </p:spPr>
        <p:txBody>
          <a:bodyPr wrap="square" rtlCol="0">
            <a:spAutoFit/>
          </a:bodyPr>
          <a:lstStyle/>
          <a:p>
            <a:pPr algn="ctr"/>
            <a:r>
              <a:rPr lang="en-AU" sz="1100" b="1" cap="all" dirty="0">
                <a:solidFill>
                  <a:srgbClr val="0072BC"/>
                </a:solidFill>
              </a:rPr>
              <a:t>SCAN FOR </a:t>
            </a:r>
            <a:r>
              <a:rPr lang="en-AU" sz="1100" b="1" dirty="0">
                <a:solidFill>
                  <a:srgbClr val="0072BC"/>
                </a:solidFill>
              </a:rPr>
              <a:t>palli</a:t>
            </a:r>
            <a:r>
              <a:rPr lang="en-AU" sz="1100" b="1" cap="all" dirty="0">
                <a:solidFill>
                  <a:srgbClr val="0072BC"/>
                </a:solidFill>
              </a:rPr>
              <a:t>AGED Resources</a:t>
            </a:r>
          </a:p>
        </p:txBody>
      </p:sp>
      <p:sp>
        <p:nvSpPr>
          <p:cNvPr id="13" name="TextBox 12">
            <a:extLst>
              <a:ext uri="{FF2B5EF4-FFF2-40B4-BE49-F238E27FC236}">
                <a16:creationId xmlns:a16="http://schemas.microsoft.com/office/drawing/2014/main" id="{539D6675-C9E5-9C15-DCAA-E2AED866D7A4}"/>
              </a:ext>
            </a:extLst>
          </p:cNvPr>
          <p:cNvSpPr txBox="1"/>
          <p:nvPr/>
        </p:nvSpPr>
        <p:spPr>
          <a:xfrm>
            <a:off x="9272226" y="5717912"/>
            <a:ext cx="2911676" cy="907941"/>
          </a:xfrm>
          <a:prstGeom prst="rect">
            <a:avLst/>
          </a:prstGeom>
          <a:noFill/>
        </p:spPr>
        <p:txBody>
          <a:bodyPr wrap="square" rtlCol="0">
            <a:spAutoFit/>
          </a:bodyPr>
          <a:lstStyle/>
          <a:p>
            <a:pPr algn="ctr"/>
            <a:r>
              <a:rPr lang="en-AU" sz="1200" b="1" dirty="0">
                <a:solidFill>
                  <a:srgbClr val="0072BC"/>
                </a:solidFill>
                <a:cs typeface="Poppins" panose="020B0502040204020203" pitchFamily="2" charset="0"/>
              </a:rPr>
              <a:t>FIND OUT MORE AT </a:t>
            </a:r>
          </a:p>
          <a:p>
            <a:pPr algn="ctr"/>
            <a:r>
              <a:rPr lang="en-AU" sz="1200" b="1" dirty="0">
                <a:solidFill>
                  <a:srgbClr val="0072BC"/>
                </a:solidFill>
                <a:cs typeface="Poppins" panose="020B0502040204020203" pitchFamily="2" charset="0"/>
              </a:rPr>
              <a:t>THE PALLIAGED BOOTH </a:t>
            </a:r>
          </a:p>
          <a:p>
            <a:pPr algn="ctr">
              <a:spcAft>
                <a:spcPts val="600"/>
              </a:spcAft>
            </a:pPr>
            <a:r>
              <a:rPr lang="en-AU" sz="1200" b="1" dirty="0">
                <a:solidFill>
                  <a:srgbClr val="0072BC"/>
                </a:solidFill>
                <a:cs typeface="Poppins" panose="020B0502040204020203" pitchFamily="2" charset="0"/>
              </a:rPr>
              <a:t>OR ON OUR WEBSITE</a:t>
            </a:r>
          </a:p>
          <a:p>
            <a:pPr algn="ctr">
              <a:spcAft>
                <a:spcPts val="600"/>
              </a:spcAft>
            </a:pPr>
            <a:r>
              <a:rPr lang="en-AU" sz="1200" b="1" dirty="0">
                <a:solidFill>
                  <a:srgbClr val="072F53"/>
                </a:solidFill>
                <a:cs typeface="Poppins" panose="020B0502040204020203" pitchFamily="2" charset="0"/>
              </a:rPr>
              <a:t>palliaged.com.au</a:t>
            </a:r>
          </a:p>
        </p:txBody>
      </p:sp>
      <p:pic>
        <p:nvPicPr>
          <p:cNvPr id="1026" name="Picture 2" descr="Partnerships &amp; projects - Flinders University">
            <a:extLst>
              <a:ext uri="{FF2B5EF4-FFF2-40B4-BE49-F238E27FC236}">
                <a16:creationId xmlns:a16="http://schemas.microsoft.com/office/drawing/2014/main" id="{CD51055D-26FE-C1DA-AE16-B5AC2393F7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33526" y="5203292"/>
            <a:ext cx="1389075" cy="330800"/>
          </a:xfrm>
          <a:prstGeom prst="rect">
            <a:avLst/>
          </a:prstGeom>
          <a:noFill/>
          <a:extLst>
            <a:ext uri="{909E8E84-426E-40DD-AFC4-6F175D3DCCD1}">
              <a14:hiddenFill xmlns:a14="http://schemas.microsoft.com/office/drawing/2010/main">
                <a:solidFill>
                  <a:srgbClr val="FFFFFF"/>
                </a:solidFill>
              </a14:hiddenFill>
            </a:ext>
          </a:extLst>
        </p:spPr>
      </p:pic>
      <p:sp>
        <p:nvSpPr>
          <p:cNvPr id="16" name="Text Placeholder 7">
            <a:extLst>
              <a:ext uri="{FF2B5EF4-FFF2-40B4-BE49-F238E27FC236}">
                <a16:creationId xmlns:a16="http://schemas.microsoft.com/office/drawing/2014/main" id="{EB496050-5FE3-1A87-A994-0481C732E4F0}"/>
              </a:ext>
            </a:extLst>
          </p:cNvPr>
          <p:cNvSpPr txBox="1">
            <a:spLocks/>
          </p:cNvSpPr>
          <p:nvPr/>
        </p:nvSpPr>
        <p:spPr>
          <a:xfrm>
            <a:off x="9204289" y="1811057"/>
            <a:ext cx="2753075" cy="400110"/>
          </a:xfrm>
          <a:prstGeom prst="rect">
            <a:avLst/>
          </a:prstGeom>
        </p:spPr>
        <p:txBody>
          <a:bodyPr vert="horz" wrap="square" lIns="91440" tIns="45720" rIns="91440" bIns="45720" rtlCol="0" anchor="ctr">
            <a:sp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spcAft>
                <a:spcPts val="900"/>
              </a:spcAft>
            </a:pPr>
            <a:r>
              <a:rPr lang="en-AU" sz="1000" dirty="0">
                <a:solidFill>
                  <a:srgbClr val="0072BC"/>
                </a:solidFill>
              </a:rPr>
              <a:t>Authors: J Tieman, S Gravier, K Erny-Albrecht</a:t>
            </a:r>
            <a:br>
              <a:rPr lang="en-AU" sz="1000" i="1">
                <a:solidFill>
                  <a:srgbClr val="0072BC"/>
                </a:solidFill>
              </a:rPr>
            </a:br>
            <a:r>
              <a:rPr lang="en-AU" sz="1000" i="1">
                <a:solidFill>
                  <a:srgbClr val="0072BC"/>
                </a:solidFill>
              </a:rPr>
              <a:t>CareSearch, </a:t>
            </a:r>
            <a:r>
              <a:rPr lang="en-AU" sz="1000" i="1" dirty="0">
                <a:solidFill>
                  <a:srgbClr val="0072BC"/>
                </a:solidFill>
              </a:rPr>
              <a:t>Flinders University</a:t>
            </a:r>
            <a:endParaRPr lang="en-AU" sz="1000" dirty="0">
              <a:solidFill>
                <a:srgbClr val="0072BC"/>
              </a:solidFill>
            </a:endParaRPr>
          </a:p>
        </p:txBody>
      </p:sp>
      <p:pic>
        <p:nvPicPr>
          <p:cNvPr id="1043" name="Picture 1042" descr="A close-up of a card&#10;&#10;Description automatically generated">
            <a:extLst>
              <a:ext uri="{FF2B5EF4-FFF2-40B4-BE49-F238E27FC236}">
                <a16:creationId xmlns:a16="http://schemas.microsoft.com/office/drawing/2014/main" id="{5067CA4C-A667-B251-CD9A-5450B1C242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9565" y="2321321"/>
            <a:ext cx="2753076" cy="1003667"/>
          </a:xfrm>
          <a:prstGeom prst="rect">
            <a:avLst/>
          </a:prstGeom>
        </p:spPr>
      </p:pic>
      <p:sp>
        <p:nvSpPr>
          <p:cNvPr id="1041" name="Rectangle: Rounded Corners 1040">
            <a:extLst>
              <a:ext uri="{FF2B5EF4-FFF2-40B4-BE49-F238E27FC236}">
                <a16:creationId xmlns:a16="http://schemas.microsoft.com/office/drawing/2014/main" id="{A46DC12B-869E-B840-DB3C-3132B0E3E18D}"/>
              </a:ext>
            </a:extLst>
          </p:cNvPr>
          <p:cNvSpPr/>
          <p:nvPr/>
        </p:nvSpPr>
        <p:spPr>
          <a:xfrm rot="16200000">
            <a:off x="7994108" y="5093246"/>
            <a:ext cx="338825" cy="2081536"/>
          </a:xfrm>
          <a:prstGeom prst="roundRect">
            <a:avLst/>
          </a:prstGeom>
          <a:solidFill>
            <a:srgbClr val="FDD53E"/>
          </a:solidFill>
          <a:ln>
            <a:solidFill>
              <a:srgbClr val="0072BC"/>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039" name="Title 4">
            <a:extLst>
              <a:ext uri="{FF2B5EF4-FFF2-40B4-BE49-F238E27FC236}">
                <a16:creationId xmlns:a16="http://schemas.microsoft.com/office/drawing/2014/main" id="{2451BE55-5540-7D3F-C38E-7C964D1E2D59}"/>
              </a:ext>
            </a:extLst>
          </p:cNvPr>
          <p:cNvSpPr txBox="1">
            <a:spLocks/>
          </p:cNvSpPr>
          <p:nvPr/>
        </p:nvSpPr>
        <p:spPr>
          <a:xfrm rot="16200000">
            <a:off x="8066573" y="5095437"/>
            <a:ext cx="193899" cy="2081536"/>
          </a:xfrm>
          <a:prstGeom prst="rect">
            <a:avLst/>
          </a:prstGeom>
        </p:spPr>
        <p:txBody>
          <a:bodyPr vert="vert" wrap="square" lIns="0" tIns="36000" rIns="0" bIns="0" rtlCol="0" anchor="ctr" anchorCtr="0">
            <a:spAutoFit/>
          </a:bodyPr>
          <a:lstStyle>
            <a:lvl1pPr algn="l" defTabSz="914400" rtl="0" eaLnBrk="1" latinLnBrk="0" hangingPunct="1">
              <a:lnSpc>
                <a:spcPct val="90000"/>
              </a:lnSpc>
              <a:spcBef>
                <a:spcPct val="0"/>
              </a:spcBef>
              <a:buNone/>
              <a:defRPr sz="6000" kern="1200" cap="none" spc="-150" baseline="0">
                <a:solidFill>
                  <a:schemeClr val="bg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AU" sz="1400" b="1" spc="0" dirty="0">
                <a:solidFill>
                  <a:srgbClr val="072F53"/>
                </a:solidFill>
                <a:latin typeface="+mn-lt"/>
                <a:cs typeface="Poppins SemiBold" panose="020B0502040204020203" pitchFamily="2" charset="0"/>
              </a:rPr>
              <a:t>Education f</a:t>
            </a:r>
            <a:r>
              <a:rPr kumimoji="0" lang="en-AU" sz="1400" b="1" i="0" u="none" strike="noStrike" kern="1200" cap="none" spc="0" normalizeH="0" noProof="0" dirty="0">
                <a:ln>
                  <a:noFill/>
                </a:ln>
                <a:solidFill>
                  <a:srgbClr val="072F53"/>
                </a:solidFill>
                <a:effectLst/>
                <a:uLnTx/>
                <a:uFillTx/>
                <a:latin typeface="+mn-lt"/>
                <a:cs typeface="Poppins SemiBold" panose="020B0502040204020203" pitchFamily="2" charset="0"/>
              </a:rPr>
              <a:t>or</a:t>
            </a:r>
            <a:r>
              <a:rPr lang="en-AU" sz="1400" b="1" spc="0" dirty="0">
                <a:solidFill>
                  <a:srgbClr val="072F53"/>
                </a:solidFill>
                <a:latin typeface="+mn-lt"/>
                <a:cs typeface="Poppins SemiBold" panose="020B0502040204020203" pitchFamily="2" charset="0"/>
              </a:rPr>
              <a:t> Nurses</a:t>
            </a:r>
            <a:endParaRPr kumimoji="0" lang="en-AU" sz="1400" b="1" i="0" u="none" strike="noStrike" kern="1200" cap="none" spc="0" normalizeH="0" noProof="0" dirty="0">
              <a:ln>
                <a:noFill/>
              </a:ln>
              <a:solidFill>
                <a:srgbClr val="072F53"/>
              </a:solidFill>
              <a:effectLst/>
              <a:uLnTx/>
              <a:uFillTx/>
              <a:latin typeface="+mn-lt"/>
              <a:cs typeface="Poppins SemiBold" panose="020B0502040204020203" pitchFamily="2" charset="0"/>
            </a:endParaRPr>
          </a:p>
        </p:txBody>
      </p:sp>
      <p:sp>
        <p:nvSpPr>
          <p:cNvPr id="1067" name="Rectangle: Rounded Corners 1066">
            <a:extLst>
              <a:ext uri="{FF2B5EF4-FFF2-40B4-BE49-F238E27FC236}">
                <a16:creationId xmlns:a16="http://schemas.microsoft.com/office/drawing/2014/main" id="{A03340F0-D8CC-BEF0-E4C9-24A284A6A99C}"/>
              </a:ext>
            </a:extLst>
          </p:cNvPr>
          <p:cNvSpPr/>
          <p:nvPr/>
        </p:nvSpPr>
        <p:spPr>
          <a:xfrm flipH="1">
            <a:off x="2892310" y="4278040"/>
            <a:ext cx="973202" cy="486173"/>
          </a:xfrm>
          <a:prstGeom prst="roundRect">
            <a:avLst/>
          </a:prstGeom>
          <a:solidFill>
            <a:srgbClr val="4797C5"/>
          </a:solidFill>
          <a:ln>
            <a:solidFill>
              <a:srgbClr val="0072BC"/>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71" name="Right Triangle 1070">
            <a:extLst>
              <a:ext uri="{FF2B5EF4-FFF2-40B4-BE49-F238E27FC236}">
                <a16:creationId xmlns:a16="http://schemas.microsoft.com/office/drawing/2014/main" id="{6C7C3F87-04C8-3E12-F006-923FD65603ED}"/>
              </a:ext>
            </a:extLst>
          </p:cNvPr>
          <p:cNvSpPr/>
          <p:nvPr/>
        </p:nvSpPr>
        <p:spPr>
          <a:xfrm flipH="1">
            <a:off x="1647034" y="4016140"/>
            <a:ext cx="243301" cy="194469"/>
          </a:xfrm>
          <a:prstGeom prst="rtTriangle">
            <a:avLst/>
          </a:prstGeom>
          <a:solidFill>
            <a:srgbClr val="4797C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74" name="Rectangle: Rounded Corners 1073">
            <a:extLst>
              <a:ext uri="{FF2B5EF4-FFF2-40B4-BE49-F238E27FC236}">
                <a16:creationId xmlns:a16="http://schemas.microsoft.com/office/drawing/2014/main" id="{F1B31EC9-5908-5D22-9C83-4589A69AD617}"/>
              </a:ext>
            </a:extLst>
          </p:cNvPr>
          <p:cNvSpPr/>
          <p:nvPr/>
        </p:nvSpPr>
        <p:spPr>
          <a:xfrm flipH="1">
            <a:off x="3672981" y="3207742"/>
            <a:ext cx="973202" cy="486173"/>
          </a:xfrm>
          <a:prstGeom prst="roundRect">
            <a:avLst/>
          </a:prstGeom>
          <a:solidFill>
            <a:srgbClr val="4797C5"/>
          </a:solidFill>
          <a:ln>
            <a:solidFill>
              <a:srgbClr val="0072BC"/>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75" name="Right Triangle 1074">
            <a:extLst>
              <a:ext uri="{FF2B5EF4-FFF2-40B4-BE49-F238E27FC236}">
                <a16:creationId xmlns:a16="http://schemas.microsoft.com/office/drawing/2014/main" id="{71651677-9829-1563-F505-CB12EAF3A41F}"/>
              </a:ext>
            </a:extLst>
          </p:cNvPr>
          <p:cNvSpPr/>
          <p:nvPr/>
        </p:nvSpPr>
        <p:spPr>
          <a:xfrm flipH="1">
            <a:off x="2194675" y="3502031"/>
            <a:ext cx="243301" cy="194469"/>
          </a:xfrm>
          <a:prstGeom prst="rtTriangle">
            <a:avLst/>
          </a:prstGeom>
          <a:solidFill>
            <a:srgbClr val="4797C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82" name="Rectangle: Rounded Corners 1081">
            <a:extLst>
              <a:ext uri="{FF2B5EF4-FFF2-40B4-BE49-F238E27FC236}">
                <a16:creationId xmlns:a16="http://schemas.microsoft.com/office/drawing/2014/main" id="{B63E4D40-77E6-8421-1EED-0D7CC7359C62}"/>
              </a:ext>
            </a:extLst>
          </p:cNvPr>
          <p:cNvSpPr/>
          <p:nvPr/>
        </p:nvSpPr>
        <p:spPr>
          <a:xfrm flipH="1">
            <a:off x="4074688" y="2667221"/>
            <a:ext cx="973202" cy="486173"/>
          </a:xfrm>
          <a:prstGeom prst="roundRect">
            <a:avLst/>
          </a:prstGeom>
          <a:solidFill>
            <a:srgbClr val="4797C5"/>
          </a:solidFill>
          <a:ln>
            <a:solidFill>
              <a:srgbClr val="0072BC"/>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83" name="Right Triangle 1082">
            <a:extLst>
              <a:ext uri="{FF2B5EF4-FFF2-40B4-BE49-F238E27FC236}">
                <a16:creationId xmlns:a16="http://schemas.microsoft.com/office/drawing/2014/main" id="{0B9920B0-FE85-4467-7FC4-A5668EE5ABA8}"/>
              </a:ext>
            </a:extLst>
          </p:cNvPr>
          <p:cNvSpPr/>
          <p:nvPr/>
        </p:nvSpPr>
        <p:spPr>
          <a:xfrm flipH="1">
            <a:off x="3323432" y="2953388"/>
            <a:ext cx="243301" cy="194469"/>
          </a:xfrm>
          <a:prstGeom prst="rtTriangle">
            <a:avLst/>
          </a:prstGeom>
          <a:solidFill>
            <a:srgbClr val="4797C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84" name="Rectangle: Rounded Corners 1083">
            <a:extLst>
              <a:ext uri="{FF2B5EF4-FFF2-40B4-BE49-F238E27FC236}">
                <a16:creationId xmlns:a16="http://schemas.microsoft.com/office/drawing/2014/main" id="{D550FDE7-FD99-B30A-C4FA-88DAC952B8AD}"/>
              </a:ext>
            </a:extLst>
          </p:cNvPr>
          <p:cNvSpPr/>
          <p:nvPr/>
        </p:nvSpPr>
        <p:spPr>
          <a:xfrm flipH="1">
            <a:off x="6260501" y="4278040"/>
            <a:ext cx="973202" cy="486173"/>
          </a:xfrm>
          <a:prstGeom prst="roundRect">
            <a:avLst/>
          </a:prstGeom>
          <a:solidFill>
            <a:srgbClr val="FDD53E"/>
          </a:solidFill>
          <a:ln>
            <a:solidFill>
              <a:srgbClr val="0072BC"/>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85" name="Right Triangle 1084">
            <a:extLst>
              <a:ext uri="{FF2B5EF4-FFF2-40B4-BE49-F238E27FC236}">
                <a16:creationId xmlns:a16="http://schemas.microsoft.com/office/drawing/2014/main" id="{8220829E-1BA6-444B-A025-B100331691F9}"/>
              </a:ext>
            </a:extLst>
          </p:cNvPr>
          <p:cNvSpPr/>
          <p:nvPr/>
        </p:nvSpPr>
        <p:spPr>
          <a:xfrm>
            <a:off x="7428628" y="4019727"/>
            <a:ext cx="243301" cy="194469"/>
          </a:xfrm>
          <a:prstGeom prst="rtTriangle">
            <a:avLst/>
          </a:prstGeom>
          <a:solidFill>
            <a:srgbClr val="FDD53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86" name="Rectangle: Rounded Corners 1085">
            <a:extLst>
              <a:ext uri="{FF2B5EF4-FFF2-40B4-BE49-F238E27FC236}">
                <a16:creationId xmlns:a16="http://schemas.microsoft.com/office/drawing/2014/main" id="{53A24134-6202-0382-D0D8-415CB43E86B8}"/>
              </a:ext>
            </a:extLst>
          </p:cNvPr>
          <p:cNvSpPr/>
          <p:nvPr/>
        </p:nvSpPr>
        <p:spPr>
          <a:xfrm flipH="1">
            <a:off x="6647617" y="4810438"/>
            <a:ext cx="973202" cy="486173"/>
          </a:xfrm>
          <a:prstGeom prst="roundRect">
            <a:avLst/>
          </a:prstGeom>
          <a:solidFill>
            <a:srgbClr val="FDD53E"/>
          </a:solidFill>
          <a:ln>
            <a:solidFill>
              <a:srgbClr val="0072BC"/>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87" name="Right Triangle 1086">
            <a:extLst>
              <a:ext uri="{FF2B5EF4-FFF2-40B4-BE49-F238E27FC236}">
                <a16:creationId xmlns:a16="http://schemas.microsoft.com/office/drawing/2014/main" id="{62245465-C3DC-6371-C9AF-C438C4E143FB}"/>
              </a:ext>
            </a:extLst>
          </p:cNvPr>
          <p:cNvSpPr/>
          <p:nvPr/>
        </p:nvSpPr>
        <p:spPr>
          <a:xfrm>
            <a:off x="8155572" y="4552286"/>
            <a:ext cx="243301" cy="194469"/>
          </a:xfrm>
          <a:prstGeom prst="rtTriangle">
            <a:avLst/>
          </a:prstGeom>
          <a:solidFill>
            <a:srgbClr val="FDD53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88" name="Rectangle: Rounded Corners 1087">
            <a:extLst>
              <a:ext uri="{FF2B5EF4-FFF2-40B4-BE49-F238E27FC236}">
                <a16:creationId xmlns:a16="http://schemas.microsoft.com/office/drawing/2014/main" id="{572B5BF9-1938-1BAD-5947-FEBC7B714F16}"/>
              </a:ext>
            </a:extLst>
          </p:cNvPr>
          <p:cNvSpPr/>
          <p:nvPr/>
        </p:nvSpPr>
        <p:spPr>
          <a:xfrm flipH="1">
            <a:off x="5872524" y="3737337"/>
            <a:ext cx="973202" cy="486173"/>
          </a:xfrm>
          <a:prstGeom prst="roundRect">
            <a:avLst/>
          </a:prstGeom>
          <a:solidFill>
            <a:srgbClr val="FDD53E"/>
          </a:solidFill>
          <a:ln>
            <a:solidFill>
              <a:srgbClr val="0072BC"/>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89" name="Right Triangle 1088">
            <a:extLst>
              <a:ext uri="{FF2B5EF4-FFF2-40B4-BE49-F238E27FC236}">
                <a16:creationId xmlns:a16="http://schemas.microsoft.com/office/drawing/2014/main" id="{2D02D9C1-E2AA-0EC8-F75A-23CE318610BA}"/>
              </a:ext>
            </a:extLst>
          </p:cNvPr>
          <p:cNvSpPr/>
          <p:nvPr/>
        </p:nvSpPr>
        <p:spPr>
          <a:xfrm>
            <a:off x="6983123" y="3482147"/>
            <a:ext cx="243301" cy="194469"/>
          </a:xfrm>
          <a:prstGeom prst="rtTriangle">
            <a:avLst/>
          </a:prstGeom>
          <a:solidFill>
            <a:srgbClr val="FDD53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90" name="Rectangle: Rounded Corners 1089">
            <a:extLst>
              <a:ext uri="{FF2B5EF4-FFF2-40B4-BE49-F238E27FC236}">
                <a16:creationId xmlns:a16="http://schemas.microsoft.com/office/drawing/2014/main" id="{93E940B9-1496-3117-CC31-BA74D0BB35A2}"/>
              </a:ext>
            </a:extLst>
          </p:cNvPr>
          <p:cNvSpPr/>
          <p:nvPr/>
        </p:nvSpPr>
        <p:spPr>
          <a:xfrm flipH="1">
            <a:off x="5474896" y="3207742"/>
            <a:ext cx="973202" cy="486173"/>
          </a:xfrm>
          <a:prstGeom prst="roundRect">
            <a:avLst/>
          </a:prstGeom>
          <a:solidFill>
            <a:srgbClr val="FDD53E"/>
          </a:solidFill>
          <a:ln>
            <a:solidFill>
              <a:srgbClr val="0072BC"/>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91" name="Rectangle: Rounded Corners 1090">
            <a:extLst>
              <a:ext uri="{FF2B5EF4-FFF2-40B4-BE49-F238E27FC236}">
                <a16:creationId xmlns:a16="http://schemas.microsoft.com/office/drawing/2014/main" id="{DBC645CF-06D0-AAF7-B385-B9CE735759F4}"/>
              </a:ext>
            </a:extLst>
          </p:cNvPr>
          <p:cNvSpPr/>
          <p:nvPr/>
        </p:nvSpPr>
        <p:spPr>
          <a:xfrm flipH="1">
            <a:off x="7036014" y="5342835"/>
            <a:ext cx="973202" cy="486173"/>
          </a:xfrm>
          <a:prstGeom prst="roundRect">
            <a:avLst/>
          </a:prstGeom>
          <a:solidFill>
            <a:srgbClr val="FDD53E"/>
          </a:solidFill>
          <a:ln>
            <a:solidFill>
              <a:srgbClr val="0072BC"/>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92" name="Right Triangle 1091">
            <a:extLst>
              <a:ext uri="{FF2B5EF4-FFF2-40B4-BE49-F238E27FC236}">
                <a16:creationId xmlns:a16="http://schemas.microsoft.com/office/drawing/2014/main" id="{DC96C7E8-82D1-5F87-9F36-6F4D96C36626}"/>
              </a:ext>
            </a:extLst>
          </p:cNvPr>
          <p:cNvSpPr/>
          <p:nvPr/>
        </p:nvSpPr>
        <p:spPr>
          <a:xfrm>
            <a:off x="8868935" y="5106058"/>
            <a:ext cx="243301" cy="194469"/>
          </a:xfrm>
          <a:prstGeom prst="rtTriangle">
            <a:avLst/>
          </a:prstGeom>
          <a:solidFill>
            <a:srgbClr val="FDD53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06" name="Rectangle: Rounded Corners 1105">
            <a:extLst>
              <a:ext uri="{FF2B5EF4-FFF2-40B4-BE49-F238E27FC236}">
                <a16:creationId xmlns:a16="http://schemas.microsoft.com/office/drawing/2014/main" id="{3602E5FF-4F0E-1731-1007-2634360115AF}"/>
              </a:ext>
            </a:extLst>
          </p:cNvPr>
          <p:cNvSpPr/>
          <p:nvPr/>
        </p:nvSpPr>
        <p:spPr>
          <a:xfrm flipH="1">
            <a:off x="3274835" y="3734249"/>
            <a:ext cx="973202" cy="486173"/>
          </a:xfrm>
          <a:prstGeom prst="roundRect">
            <a:avLst/>
          </a:prstGeom>
          <a:solidFill>
            <a:srgbClr val="4797C5"/>
          </a:solidFill>
          <a:ln>
            <a:solidFill>
              <a:srgbClr val="0072BC"/>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20" name="Rectangle: Rounded Corners 1119">
            <a:extLst>
              <a:ext uri="{FF2B5EF4-FFF2-40B4-BE49-F238E27FC236}">
                <a16:creationId xmlns:a16="http://schemas.microsoft.com/office/drawing/2014/main" id="{766E8C36-FCA7-C50B-C41B-AFC2ED793388}"/>
              </a:ext>
            </a:extLst>
          </p:cNvPr>
          <p:cNvSpPr/>
          <p:nvPr/>
        </p:nvSpPr>
        <p:spPr>
          <a:xfrm rot="16200000">
            <a:off x="2023139" y="3908147"/>
            <a:ext cx="338825" cy="2261765"/>
          </a:xfrm>
          <a:prstGeom prst="roundRect">
            <a:avLst/>
          </a:prstGeom>
          <a:solidFill>
            <a:srgbClr val="4797C5"/>
          </a:solidFill>
          <a:ln>
            <a:solidFill>
              <a:srgbClr val="0072BC"/>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038" name="Title 4">
            <a:extLst>
              <a:ext uri="{FF2B5EF4-FFF2-40B4-BE49-F238E27FC236}">
                <a16:creationId xmlns:a16="http://schemas.microsoft.com/office/drawing/2014/main" id="{C0593007-5C8C-C295-01A4-A51DB5CE6D17}"/>
              </a:ext>
            </a:extLst>
          </p:cNvPr>
          <p:cNvSpPr txBox="1">
            <a:spLocks/>
          </p:cNvSpPr>
          <p:nvPr/>
        </p:nvSpPr>
        <p:spPr>
          <a:xfrm rot="5400000">
            <a:off x="2095599" y="3917027"/>
            <a:ext cx="193899" cy="2261765"/>
          </a:xfrm>
          <a:prstGeom prst="rect">
            <a:avLst/>
          </a:prstGeom>
        </p:spPr>
        <p:txBody>
          <a:bodyPr vert="vert270" wrap="square" lIns="0" tIns="36000" rIns="0" bIns="0" rtlCol="0" anchor="ctr" anchorCtr="0">
            <a:spAutoFit/>
          </a:bodyPr>
          <a:lstStyle>
            <a:lvl1pPr algn="l" defTabSz="914400" rtl="0" eaLnBrk="1" latinLnBrk="0" hangingPunct="1">
              <a:lnSpc>
                <a:spcPct val="90000"/>
              </a:lnSpc>
              <a:spcBef>
                <a:spcPct val="0"/>
              </a:spcBef>
              <a:buNone/>
              <a:defRPr sz="6000" kern="1200" cap="none" spc="-150" baseline="0">
                <a:solidFill>
                  <a:schemeClr val="bg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AU" sz="1400" b="1" i="0" u="none" strike="noStrike" kern="1200" cap="none" spc="0" normalizeH="0" noProof="0" dirty="0">
                <a:ln>
                  <a:noFill/>
                </a:ln>
                <a:effectLst/>
                <a:uLnTx/>
                <a:uFillTx/>
                <a:latin typeface="+mn-lt"/>
                <a:ea typeface="+mj-ea"/>
                <a:cs typeface="+mj-cs"/>
              </a:rPr>
              <a:t>Education</a:t>
            </a:r>
            <a:r>
              <a:rPr lang="en-AU" sz="1400" b="1" spc="0" dirty="0">
                <a:latin typeface="+mn-lt"/>
              </a:rPr>
              <a:t> f</a:t>
            </a:r>
            <a:r>
              <a:rPr kumimoji="0" lang="en-AU" sz="1400" b="1" i="0" u="none" strike="noStrike" kern="1200" cap="none" spc="0" normalizeH="0" noProof="0" dirty="0">
                <a:ln>
                  <a:noFill/>
                </a:ln>
                <a:effectLst/>
                <a:uLnTx/>
                <a:uFillTx/>
                <a:latin typeface="+mn-lt"/>
                <a:ea typeface="+mj-ea"/>
                <a:cs typeface="+mj-cs"/>
              </a:rPr>
              <a:t>or</a:t>
            </a:r>
            <a:r>
              <a:rPr lang="en-AU" sz="1400" b="1" spc="0" dirty="0">
                <a:latin typeface="+mn-lt"/>
              </a:rPr>
              <a:t> Careworkers</a:t>
            </a:r>
            <a:endParaRPr kumimoji="0" lang="en-AU" sz="1400" b="1" i="0" u="none" strike="noStrike" kern="1200" cap="none" spc="0" normalizeH="0" noProof="0" dirty="0">
              <a:ln>
                <a:noFill/>
              </a:ln>
              <a:effectLst/>
              <a:uLnTx/>
              <a:uFillTx/>
              <a:latin typeface="+mn-lt"/>
              <a:ea typeface="+mj-ea"/>
              <a:cs typeface="+mj-cs"/>
            </a:endParaRPr>
          </a:p>
        </p:txBody>
      </p:sp>
      <p:sp>
        <p:nvSpPr>
          <p:cNvPr id="1122" name="Rectangle: Rounded Corners 1121">
            <a:extLst>
              <a:ext uri="{FF2B5EF4-FFF2-40B4-BE49-F238E27FC236}">
                <a16:creationId xmlns:a16="http://schemas.microsoft.com/office/drawing/2014/main" id="{20B66DDC-5AD2-3390-01CC-507A7B2A88A7}"/>
              </a:ext>
            </a:extLst>
          </p:cNvPr>
          <p:cNvSpPr/>
          <p:nvPr/>
        </p:nvSpPr>
        <p:spPr>
          <a:xfrm rot="16200000">
            <a:off x="3882771" y="2389980"/>
            <a:ext cx="486171" cy="1040651"/>
          </a:xfrm>
          <a:prstGeom prst="roundRect">
            <a:avLst/>
          </a:prstGeom>
          <a:solidFill>
            <a:schemeClr val="bg1"/>
          </a:solidFill>
          <a:ln>
            <a:solidFill>
              <a:srgbClr val="0072BC"/>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123" name="Rectangle: Rounded Corners 1122">
            <a:extLst>
              <a:ext uri="{FF2B5EF4-FFF2-40B4-BE49-F238E27FC236}">
                <a16:creationId xmlns:a16="http://schemas.microsoft.com/office/drawing/2014/main" id="{37BDB145-4243-703C-5EEC-4E8A79EADE2F}"/>
              </a:ext>
            </a:extLst>
          </p:cNvPr>
          <p:cNvSpPr/>
          <p:nvPr/>
        </p:nvSpPr>
        <p:spPr>
          <a:xfrm rot="16200000">
            <a:off x="3116805" y="2557502"/>
            <a:ext cx="490851" cy="1781973"/>
          </a:xfrm>
          <a:prstGeom prst="roundRect">
            <a:avLst/>
          </a:prstGeom>
          <a:solidFill>
            <a:schemeClr val="bg1"/>
          </a:solidFill>
          <a:ln>
            <a:solidFill>
              <a:srgbClr val="0072BC"/>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124" name="Rectangle: Rounded Corners 1123">
            <a:extLst>
              <a:ext uri="{FF2B5EF4-FFF2-40B4-BE49-F238E27FC236}">
                <a16:creationId xmlns:a16="http://schemas.microsoft.com/office/drawing/2014/main" id="{5BD6C052-9C02-0495-2272-CDB8BFD8676E}"/>
              </a:ext>
            </a:extLst>
          </p:cNvPr>
          <p:cNvSpPr/>
          <p:nvPr/>
        </p:nvSpPr>
        <p:spPr>
          <a:xfrm rot="16200000">
            <a:off x="2653741" y="3007202"/>
            <a:ext cx="483084" cy="1943355"/>
          </a:xfrm>
          <a:prstGeom prst="roundRect">
            <a:avLst/>
          </a:prstGeom>
          <a:solidFill>
            <a:schemeClr val="bg1"/>
          </a:solidFill>
          <a:ln>
            <a:solidFill>
              <a:srgbClr val="0072BC"/>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125" name="Rectangle: Rounded Corners 1124">
            <a:extLst>
              <a:ext uri="{FF2B5EF4-FFF2-40B4-BE49-F238E27FC236}">
                <a16:creationId xmlns:a16="http://schemas.microsoft.com/office/drawing/2014/main" id="{2FAF15DB-C8C0-8A8F-5923-B58647B75815}"/>
              </a:ext>
            </a:extLst>
          </p:cNvPr>
          <p:cNvSpPr/>
          <p:nvPr/>
        </p:nvSpPr>
        <p:spPr>
          <a:xfrm rot="16200000">
            <a:off x="1916427" y="3200368"/>
            <a:ext cx="491376" cy="2636310"/>
          </a:xfrm>
          <a:prstGeom prst="roundRect">
            <a:avLst/>
          </a:prstGeom>
          <a:solidFill>
            <a:schemeClr val="bg1"/>
          </a:solidFill>
          <a:ln>
            <a:solidFill>
              <a:srgbClr val="0072BC"/>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116" name="TextBox 1115">
            <a:extLst>
              <a:ext uri="{FF2B5EF4-FFF2-40B4-BE49-F238E27FC236}">
                <a16:creationId xmlns:a16="http://schemas.microsoft.com/office/drawing/2014/main" id="{C39FF0EB-87B6-767E-4071-02BB8D470084}"/>
              </a:ext>
            </a:extLst>
          </p:cNvPr>
          <p:cNvSpPr txBox="1"/>
          <p:nvPr/>
        </p:nvSpPr>
        <p:spPr>
          <a:xfrm>
            <a:off x="3645934" y="2735763"/>
            <a:ext cx="966243" cy="366575"/>
          </a:xfrm>
          <a:prstGeom prst="rect">
            <a:avLst/>
          </a:prstGeom>
          <a:noFill/>
        </p:spPr>
        <p:txBody>
          <a:bodyPr wrap="square" rtlCol="0">
            <a:spAutoFit/>
          </a:bodyPr>
          <a:lstStyle/>
          <a:p>
            <a:pPr algn="ctr">
              <a:lnSpc>
                <a:spcPct val="80000"/>
              </a:lnSpc>
            </a:pPr>
            <a:r>
              <a:rPr lang="en-AU" sz="1100" dirty="0">
                <a:solidFill>
                  <a:srgbClr val="072F53"/>
                </a:solidFill>
                <a:cs typeface="Poppins" panose="020B0502040204020203" pitchFamily="2" charset="0"/>
              </a:rPr>
              <a:t>Other </a:t>
            </a:r>
          </a:p>
          <a:p>
            <a:pPr algn="ctr">
              <a:lnSpc>
                <a:spcPct val="80000"/>
              </a:lnSpc>
            </a:pPr>
            <a:r>
              <a:rPr lang="en-AU" sz="1100" dirty="0">
                <a:solidFill>
                  <a:srgbClr val="072F53"/>
                </a:solidFill>
                <a:cs typeface="Poppins" panose="020B0502040204020203" pitchFamily="2" charset="0"/>
              </a:rPr>
              <a:t>Education</a:t>
            </a:r>
          </a:p>
        </p:txBody>
      </p:sp>
      <p:sp>
        <p:nvSpPr>
          <p:cNvPr id="1117" name="TextBox 1116">
            <a:extLst>
              <a:ext uri="{FF2B5EF4-FFF2-40B4-BE49-F238E27FC236}">
                <a16:creationId xmlns:a16="http://schemas.microsoft.com/office/drawing/2014/main" id="{90667494-4567-008E-B230-7C0E0382AA68}"/>
              </a:ext>
            </a:extLst>
          </p:cNvPr>
          <p:cNvSpPr txBox="1"/>
          <p:nvPr/>
        </p:nvSpPr>
        <p:spPr>
          <a:xfrm>
            <a:off x="2475079" y="3283533"/>
            <a:ext cx="1781973" cy="366575"/>
          </a:xfrm>
          <a:prstGeom prst="rect">
            <a:avLst/>
          </a:prstGeom>
          <a:noFill/>
        </p:spPr>
        <p:txBody>
          <a:bodyPr wrap="square" rtlCol="0">
            <a:spAutoFit/>
          </a:bodyPr>
          <a:lstStyle/>
          <a:p>
            <a:pPr algn="ctr">
              <a:lnSpc>
                <a:spcPct val="80000"/>
              </a:lnSpc>
            </a:pPr>
            <a:r>
              <a:rPr lang="en-AU" sz="1100" dirty="0">
                <a:solidFill>
                  <a:srgbClr val="072F53"/>
                </a:solidFill>
                <a:cs typeface="Poppins" panose="020B0502040204020203" pitchFamily="2" charset="0"/>
              </a:rPr>
              <a:t>palliAGED Tip Sheets for Careworkers</a:t>
            </a:r>
          </a:p>
        </p:txBody>
      </p:sp>
      <p:sp>
        <p:nvSpPr>
          <p:cNvPr id="1118" name="TextBox 1117">
            <a:extLst>
              <a:ext uri="{FF2B5EF4-FFF2-40B4-BE49-F238E27FC236}">
                <a16:creationId xmlns:a16="http://schemas.microsoft.com/office/drawing/2014/main" id="{4E1E9ED5-FB51-77DE-D4C2-7A1B8C394C8C}"/>
              </a:ext>
            </a:extLst>
          </p:cNvPr>
          <p:cNvSpPr txBox="1"/>
          <p:nvPr/>
        </p:nvSpPr>
        <p:spPr>
          <a:xfrm>
            <a:off x="1922821" y="3818267"/>
            <a:ext cx="1939886" cy="366575"/>
          </a:xfrm>
          <a:prstGeom prst="rect">
            <a:avLst/>
          </a:prstGeom>
          <a:noFill/>
        </p:spPr>
        <p:txBody>
          <a:bodyPr wrap="square" rtlCol="0">
            <a:spAutoFit/>
          </a:bodyPr>
          <a:lstStyle/>
          <a:p>
            <a:pPr algn="ctr">
              <a:lnSpc>
                <a:spcPct val="80000"/>
              </a:lnSpc>
            </a:pPr>
            <a:r>
              <a:rPr lang="en-AU" sz="1100" dirty="0">
                <a:solidFill>
                  <a:srgbClr val="072F53"/>
                </a:solidFill>
                <a:cs typeface="Poppins" panose="020B0502040204020203" pitchFamily="2" charset="0"/>
              </a:rPr>
              <a:t>palliAGED Introduction Modules for Aged Care</a:t>
            </a:r>
          </a:p>
        </p:txBody>
      </p:sp>
      <p:sp>
        <p:nvSpPr>
          <p:cNvPr id="1119" name="TextBox 1118">
            <a:extLst>
              <a:ext uri="{FF2B5EF4-FFF2-40B4-BE49-F238E27FC236}">
                <a16:creationId xmlns:a16="http://schemas.microsoft.com/office/drawing/2014/main" id="{9DD254F0-BD21-6BA1-AEA0-56A8B5AD4A8C}"/>
              </a:ext>
            </a:extLst>
          </p:cNvPr>
          <p:cNvSpPr txBox="1"/>
          <p:nvPr/>
        </p:nvSpPr>
        <p:spPr>
          <a:xfrm>
            <a:off x="841154" y="4334071"/>
            <a:ext cx="2635617" cy="366575"/>
          </a:xfrm>
          <a:prstGeom prst="rect">
            <a:avLst/>
          </a:prstGeom>
          <a:noFill/>
        </p:spPr>
        <p:txBody>
          <a:bodyPr wrap="square" rtlCol="0">
            <a:spAutoFit/>
          </a:bodyPr>
          <a:lstStyle/>
          <a:p>
            <a:pPr algn="ctr">
              <a:lnSpc>
                <a:spcPct val="80000"/>
              </a:lnSpc>
            </a:pPr>
            <a:r>
              <a:rPr lang="en-AU" sz="1100" dirty="0">
                <a:solidFill>
                  <a:srgbClr val="072F53"/>
                </a:solidFill>
                <a:cs typeface="Poppins" panose="020B0502040204020203" pitchFamily="2" charset="0"/>
              </a:rPr>
              <a:t>palliAGED Aged Care Journeys </a:t>
            </a:r>
            <a:br>
              <a:rPr lang="en-AU" sz="1100" dirty="0">
                <a:solidFill>
                  <a:srgbClr val="072F53"/>
                </a:solidFill>
                <a:cs typeface="Poppins" panose="020B0502040204020203" pitchFamily="2" charset="0"/>
              </a:rPr>
            </a:br>
            <a:r>
              <a:rPr lang="en-AU" sz="1100" dirty="0">
                <a:solidFill>
                  <a:srgbClr val="072F53"/>
                </a:solidFill>
                <a:cs typeface="Poppins" panose="020B0502040204020203" pitchFamily="2" charset="0"/>
              </a:rPr>
              <a:t>in Palliative Care for Careworkers</a:t>
            </a:r>
          </a:p>
        </p:txBody>
      </p:sp>
      <p:sp>
        <p:nvSpPr>
          <p:cNvPr id="1127" name="Rectangle: Rounded Corners 1126">
            <a:extLst>
              <a:ext uri="{FF2B5EF4-FFF2-40B4-BE49-F238E27FC236}">
                <a16:creationId xmlns:a16="http://schemas.microsoft.com/office/drawing/2014/main" id="{C8C2B16D-263A-237B-F5E0-D9AD82563F07}"/>
              </a:ext>
            </a:extLst>
          </p:cNvPr>
          <p:cNvSpPr/>
          <p:nvPr/>
        </p:nvSpPr>
        <p:spPr>
          <a:xfrm rot="16200000">
            <a:off x="6152214" y="2928893"/>
            <a:ext cx="484253" cy="1040651"/>
          </a:xfrm>
          <a:prstGeom prst="roundRect">
            <a:avLst/>
          </a:prstGeom>
          <a:solidFill>
            <a:schemeClr val="bg1"/>
          </a:solidFill>
          <a:ln>
            <a:solidFill>
              <a:srgbClr val="0072BC"/>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128" name="Rectangle: Rounded Corners 1127">
            <a:extLst>
              <a:ext uri="{FF2B5EF4-FFF2-40B4-BE49-F238E27FC236}">
                <a16:creationId xmlns:a16="http://schemas.microsoft.com/office/drawing/2014/main" id="{B0CF2CDB-1265-A22F-8D54-F978EECCE49E}"/>
              </a:ext>
            </a:extLst>
          </p:cNvPr>
          <p:cNvSpPr/>
          <p:nvPr/>
        </p:nvSpPr>
        <p:spPr>
          <a:xfrm rot="16200000">
            <a:off x="6570677" y="3420379"/>
            <a:ext cx="484253" cy="1119971"/>
          </a:xfrm>
          <a:prstGeom prst="roundRect">
            <a:avLst/>
          </a:prstGeom>
          <a:solidFill>
            <a:schemeClr val="bg1"/>
          </a:solidFill>
          <a:ln>
            <a:solidFill>
              <a:srgbClr val="0072BC"/>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129" name="Rectangle: Rounded Corners 1128">
            <a:extLst>
              <a:ext uri="{FF2B5EF4-FFF2-40B4-BE49-F238E27FC236}">
                <a16:creationId xmlns:a16="http://schemas.microsoft.com/office/drawing/2014/main" id="{ED0A9A98-3DB2-E584-8DEE-F702A305117E}"/>
              </a:ext>
            </a:extLst>
          </p:cNvPr>
          <p:cNvSpPr/>
          <p:nvPr/>
        </p:nvSpPr>
        <p:spPr>
          <a:xfrm rot="16200000">
            <a:off x="7684874" y="4162950"/>
            <a:ext cx="484253" cy="1781976"/>
          </a:xfrm>
          <a:prstGeom prst="roundRect">
            <a:avLst/>
          </a:prstGeom>
          <a:solidFill>
            <a:schemeClr val="bg1"/>
          </a:solidFill>
          <a:ln>
            <a:solidFill>
              <a:srgbClr val="0072BC"/>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130" name="Rectangle: Rounded Corners 1129">
            <a:extLst>
              <a:ext uri="{FF2B5EF4-FFF2-40B4-BE49-F238E27FC236}">
                <a16:creationId xmlns:a16="http://schemas.microsoft.com/office/drawing/2014/main" id="{6740B552-5F8F-E581-2EFC-13A8CDAD7268}"/>
              </a:ext>
            </a:extLst>
          </p:cNvPr>
          <p:cNvSpPr/>
          <p:nvPr/>
        </p:nvSpPr>
        <p:spPr>
          <a:xfrm rot="16200000">
            <a:off x="8081003" y="4633170"/>
            <a:ext cx="484253" cy="1903172"/>
          </a:xfrm>
          <a:prstGeom prst="roundRect">
            <a:avLst/>
          </a:prstGeom>
          <a:solidFill>
            <a:schemeClr val="bg1"/>
          </a:solidFill>
          <a:ln>
            <a:solidFill>
              <a:srgbClr val="0072BC"/>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131" name="TextBox 1130">
            <a:extLst>
              <a:ext uri="{FF2B5EF4-FFF2-40B4-BE49-F238E27FC236}">
                <a16:creationId xmlns:a16="http://schemas.microsoft.com/office/drawing/2014/main" id="{CE85C821-07A0-56EE-A1C4-617195515C36}"/>
              </a:ext>
            </a:extLst>
          </p:cNvPr>
          <p:cNvSpPr txBox="1"/>
          <p:nvPr/>
        </p:nvSpPr>
        <p:spPr>
          <a:xfrm>
            <a:off x="5880475" y="3259459"/>
            <a:ext cx="1025337" cy="366575"/>
          </a:xfrm>
          <a:prstGeom prst="rect">
            <a:avLst/>
          </a:prstGeom>
          <a:noFill/>
        </p:spPr>
        <p:txBody>
          <a:bodyPr wrap="square" rtlCol="0">
            <a:spAutoFit/>
          </a:bodyPr>
          <a:lstStyle/>
          <a:p>
            <a:pPr algn="ctr">
              <a:lnSpc>
                <a:spcPct val="80000"/>
              </a:lnSpc>
            </a:pPr>
            <a:r>
              <a:rPr lang="en-AU" sz="1100" dirty="0">
                <a:solidFill>
                  <a:srgbClr val="072F53"/>
                </a:solidFill>
                <a:cs typeface="Poppins" panose="020B0502040204020203" pitchFamily="2" charset="0"/>
              </a:rPr>
              <a:t>Other </a:t>
            </a:r>
          </a:p>
          <a:p>
            <a:pPr algn="ctr">
              <a:lnSpc>
                <a:spcPct val="80000"/>
              </a:lnSpc>
            </a:pPr>
            <a:r>
              <a:rPr lang="en-AU" sz="1100" dirty="0">
                <a:solidFill>
                  <a:srgbClr val="072F53"/>
                </a:solidFill>
                <a:cs typeface="Poppins" panose="020B0502040204020203" pitchFamily="2" charset="0"/>
              </a:rPr>
              <a:t>Education</a:t>
            </a:r>
          </a:p>
        </p:txBody>
      </p:sp>
      <p:sp>
        <p:nvSpPr>
          <p:cNvPr id="1132" name="TextBox 1131">
            <a:extLst>
              <a:ext uri="{FF2B5EF4-FFF2-40B4-BE49-F238E27FC236}">
                <a16:creationId xmlns:a16="http://schemas.microsoft.com/office/drawing/2014/main" id="{FD97FB43-3A08-5AEB-B417-4E330F3FF1D5}"/>
              </a:ext>
            </a:extLst>
          </p:cNvPr>
          <p:cNvSpPr txBox="1"/>
          <p:nvPr/>
        </p:nvSpPr>
        <p:spPr>
          <a:xfrm>
            <a:off x="6247908" y="3801572"/>
            <a:ext cx="1130636" cy="366575"/>
          </a:xfrm>
          <a:prstGeom prst="rect">
            <a:avLst/>
          </a:prstGeom>
          <a:noFill/>
        </p:spPr>
        <p:txBody>
          <a:bodyPr wrap="square" rtlCol="0">
            <a:spAutoFit/>
          </a:bodyPr>
          <a:lstStyle/>
          <a:p>
            <a:pPr algn="ctr">
              <a:lnSpc>
                <a:spcPct val="80000"/>
              </a:lnSpc>
            </a:pPr>
            <a:r>
              <a:rPr lang="en-AU" sz="1100" dirty="0">
                <a:solidFill>
                  <a:srgbClr val="072F53"/>
                </a:solidFill>
                <a:cs typeface="Poppins" panose="020B0502040204020203" pitchFamily="2" charset="0"/>
              </a:rPr>
              <a:t>CareSearch </a:t>
            </a:r>
            <a:br>
              <a:rPr lang="en-AU" sz="1100" dirty="0">
                <a:solidFill>
                  <a:srgbClr val="072F53"/>
                </a:solidFill>
                <a:cs typeface="Poppins" panose="020B0502040204020203" pitchFamily="2" charset="0"/>
              </a:rPr>
            </a:br>
            <a:r>
              <a:rPr lang="en-AU" sz="1100" dirty="0">
                <a:solidFill>
                  <a:srgbClr val="072F53"/>
                </a:solidFill>
                <a:cs typeface="Poppins" panose="020B0502040204020203" pitchFamily="2" charset="0"/>
              </a:rPr>
              <a:t>Nurses Hub</a:t>
            </a:r>
          </a:p>
        </p:txBody>
      </p:sp>
      <p:sp>
        <p:nvSpPr>
          <p:cNvPr id="1133" name="TextBox 1132">
            <a:extLst>
              <a:ext uri="{FF2B5EF4-FFF2-40B4-BE49-F238E27FC236}">
                <a16:creationId xmlns:a16="http://schemas.microsoft.com/office/drawing/2014/main" id="{6C30D994-6202-54DB-036D-EDC6CF768CF9}"/>
              </a:ext>
            </a:extLst>
          </p:cNvPr>
          <p:cNvSpPr txBox="1"/>
          <p:nvPr/>
        </p:nvSpPr>
        <p:spPr>
          <a:xfrm>
            <a:off x="7036014" y="4874848"/>
            <a:ext cx="1781975" cy="366575"/>
          </a:xfrm>
          <a:prstGeom prst="rect">
            <a:avLst/>
          </a:prstGeom>
          <a:noFill/>
        </p:spPr>
        <p:txBody>
          <a:bodyPr wrap="square" rtlCol="0">
            <a:spAutoFit/>
          </a:bodyPr>
          <a:lstStyle/>
          <a:p>
            <a:pPr algn="ctr">
              <a:lnSpc>
                <a:spcPct val="80000"/>
              </a:lnSpc>
            </a:pPr>
            <a:r>
              <a:rPr lang="en-AU" sz="1100" dirty="0">
                <a:solidFill>
                  <a:srgbClr val="072F53"/>
                </a:solidFill>
                <a:cs typeface="Poppins" panose="020B0502040204020203" pitchFamily="2" charset="0"/>
              </a:rPr>
              <a:t>palliAGED Tip Sheets </a:t>
            </a:r>
            <a:br>
              <a:rPr lang="en-AU" sz="1100" dirty="0">
                <a:solidFill>
                  <a:srgbClr val="072F53"/>
                </a:solidFill>
                <a:cs typeface="Poppins" panose="020B0502040204020203" pitchFamily="2" charset="0"/>
              </a:rPr>
            </a:br>
            <a:r>
              <a:rPr lang="en-AU" sz="1100" dirty="0">
                <a:solidFill>
                  <a:srgbClr val="072F53"/>
                </a:solidFill>
                <a:cs typeface="Poppins" panose="020B0502040204020203" pitchFamily="2" charset="0"/>
              </a:rPr>
              <a:t>for Nurses</a:t>
            </a:r>
          </a:p>
        </p:txBody>
      </p:sp>
      <p:sp>
        <p:nvSpPr>
          <p:cNvPr id="1134" name="TextBox 1133">
            <a:extLst>
              <a:ext uri="{FF2B5EF4-FFF2-40B4-BE49-F238E27FC236}">
                <a16:creationId xmlns:a16="http://schemas.microsoft.com/office/drawing/2014/main" id="{51A82908-55F4-2488-ED9B-31F4D6C4F866}"/>
              </a:ext>
            </a:extLst>
          </p:cNvPr>
          <p:cNvSpPr txBox="1"/>
          <p:nvPr/>
        </p:nvSpPr>
        <p:spPr>
          <a:xfrm>
            <a:off x="7378543" y="5413752"/>
            <a:ext cx="1903173" cy="366575"/>
          </a:xfrm>
          <a:prstGeom prst="rect">
            <a:avLst/>
          </a:prstGeom>
          <a:noFill/>
        </p:spPr>
        <p:txBody>
          <a:bodyPr wrap="square" rtlCol="0">
            <a:spAutoFit/>
          </a:bodyPr>
          <a:lstStyle/>
          <a:p>
            <a:pPr algn="ctr">
              <a:lnSpc>
                <a:spcPct val="80000"/>
              </a:lnSpc>
            </a:pPr>
            <a:r>
              <a:rPr lang="en-AU" sz="1100" dirty="0">
                <a:solidFill>
                  <a:srgbClr val="072F53"/>
                </a:solidFill>
                <a:cs typeface="Poppins" panose="020B0502040204020203" pitchFamily="2" charset="0"/>
              </a:rPr>
              <a:t>palliAGED Introduction Modules for Aged Care</a:t>
            </a:r>
          </a:p>
        </p:txBody>
      </p:sp>
      <p:sp>
        <p:nvSpPr>
          <p:cNvPr id="1135" name="TextBox 1134">
            <a:extLst>
              <a:ext uri="{FF2B5EF4-FFF2-40B4-BE49-F238E27FC236}">
                <a16:creationId xmlns:a16="http://schemas.microsoft.com/office/drawing/2014/main" id="{44577925-EF77-5566-10A5-6F71B7A1BABD}"/>
              </a:ext>
            </a:extLst>
          </p:cNvPr>
          <p:cNvSpPr txBox="1"/>
          <p:nvPr/>
        </p:nvSpPr>
        <p:spPr>
          <a:xfrm>
            <a:off x="4583219" y="2798104"/>
            <a:ext cx="433546" cy="290595"/>
          </a:xfrm>
          <a:prstGeom prst="rect">
            <a:avLst/>
          </a:prstGeom>
          <a:noFill/>
        </p:spPr>
        <p:txBody>
          <a:bodyPr wrap="square" rtlCol="0">
            <a:spAutoFit/>
          </a:bodyPr>
          <a:lstStyle/>
          <a:p>
            <a:pPr algn="r">
              <a:lnSpc>
                <a:spcPct val="80000"/>
              </a:lnSpc>
            </a:pPr>
            <a:r>
              <a:rPr lang="en-AU" sz="1100" b="1" dirty="0">
                <a:solidFill>
                  <a:schemeClr val="bg1"/>
                </a:solidFill>
                <a:cs typeface="Poppins" panose="020B0502040204020203" pitchFamily="2" charset="0"/>
              </a:rPr>
              <a:t>04</a:t>
            </a:r>
          </a:p>
        </p:txBody>
      </p:sp>
      <p:sp>
        <p:nvSpPr>
          <p:cNvPr id="1136" name="TextBox 1135">
            <a:extLst>
              <a:ext uri="{FF2B5EF4-FFF2-40B4-BE49-F238E27FC236}">
                <a16:creationId xmlns:a16="http://schemas.microsoft.com/office/drawing/2014/main" id="{A7DD8B4C-0966-9E53-5128-EA6F60BA63C9}"/>
              </a:ext>
            </a:extLst>
          </p:cNvPr>
          <p:cNvSpPr txBox="1"/>
          <p:nvPr/>
        </p:nvSpPr>
        <p:spPr>
          <a:xfrm>
            <a:off x="4182882" y="3330899"/>
            <a:ext cx="433546" cy="290595"/>
          </a:xfrm>
          <a:prstGeom prst="rect">
            <a:avLst/>
          </a:prstGeom>
          <a:noFill/>
        </p:spPr>
        <p:txBody>
          <a:bodyPr wrap="square" rtlCol="0">
            <a:spAutoFit/>
          </a:bodyPr>
          <a:lstStyle/>
          <a:p>
            <a:pPr algn="r">
              <a:lnSpc>
                <a:spcPct val="80000"/>
              </a:lnSpc>
            </a:pPr>
            <a:r>
              <a:rPr lang="en-AU" sz="1100" b="1" dirty="0">
                <a:solidFill>
                  <a:schemeClr val="bg1"/>
                </a:solidFill>
                <a:cs typeface="Poppins" panose="020B0502040204020203" pitchFamily="2" charset="0"/>
              </a:rPr>
              <a:t>03</a:t>
            </a:r>
          </a:p>
        </p:txBody>
      </p:sp>
      <p:sp>
        <p:nvSpPr>
          <p:cNvPr id="1137" name="TextBox 1136">
            <a:extLst>
              <a:ext uri="{FF2B5EF4-FFF2-40B4-BE49-F238E27FC236}">
                <a16:creationId xmlns:a16="http://schemas.microsoft.com/office/drawing/2014/main" id="{95AACD2A-748E-FA74-057D-B36595760917}"/>
              </a:ext>
            </a:extLst>
          </p:cNvPr>
          <p:cNvSpPr txBox="1"/>
          <p:nvPr/>
        </p:nvSpPr>
        <p:spPr>
          <a:xfrm>
            <a:off x="3781904" y="3865360"/>
            <a:ext cx="433546" cy="290595"/>
          </a:xfrm>
          <a:prstGeom prst="rect">
            <a:avLst/>
          </a:prstGeom>
          <a:noFill/>
        </p:spPr>
        <p:txBody>
          <a:bodyPr wrap="square" rtlCol="0">
            <a:spAutoFit/>
          </a:bodyPr>
          <a:lstStyle/>
          <a:p>
            <a:pPr algn="r">
              <a:lnSpc>
                <a:spcPct val="80000"/>
              </a:lnSpc>
            </a:pPr>
            <a:r>
              <a:rPr lang="en-AU" sz="1100" b="1" dirty="0">
                <a:solidFill>
                  <a:schemeClr val="bg1"/>
                </a:solidFill>
                <a:cs typeface="Poppins" panose="020B0502040204020203" pitchFamily="2" charset="0"/>
              </a:rPr>
              <a:t>02</a:t>
            </a:r>
          </a:p>
        </p:txBody>
      </p:sp>
      <p:sp>
        <p:nvSpPr>
          <p:cNvPr id="1138" name="TextBox 1137">
            <a:extLst>
              <a:ext uri="{FF2B5EF4-FFF2-40B4-BE49-F238E27FC236}">
                <a16:creationId xmlns:a16="http://schemas.microsoft.com/office/drawing/2014/main" id="{D45F130D-B78E-6CDE-467B-380E61AA8C50}"/>
              </a:ext>
            </a:extLst>
          </p:cNvPr>
          <p:cNvSpPr txBox="1"/>
          <p:nvPr/>
        </p:nvSpPr>
        <p:spPr>
          <a:xfrm>
            <a:off x="3405308" y="4402694"/>
            <a:ext cx="433546" cy="290595"/>
          </a:xfrm>
          <a:prstGeom prst="rect">
            <a:avLst/>
          </a:prstGeom>
          <a:noFill/>
        </p:spPr>
        <p:txBody>
          <a:bodyPr wrap="square" rtlCol="0">
            <a:spAutoFit/>
          </a:bodyPr>
          <a:lstStyle/>
          <a:p>
            <a:pPr algn="r">
              <a:lnSpc>
                <a:spcPct val="80000"/>
              </a:lnSpc>
            </a:pPr>
            <a:r>
              <a:rPr lang="en-AU" sz="1100" b="1" dirty="0">
                <a:solidFill>
                  <a:schemeClr val="bg1"/>
                </a:solidFill>
                <a:cs typeface="Poppins" panose="020B0502040204020203" pitchFamily="2" charset="0"/>
              </a:rPr>
              <a:t>01</a:t>
            </a:r>
          </a:p>
        </p:txBody>
      </p:sp>
      <p:sp>
        <p:nvSpPr>
          <p:cNvPr id="1139" name="TextBox 1138">
            <a:extLst>
              <a:ext uri="{FF2B5EF4-FFF2-40B4-BE49-F238E27FC236}">
                <a16:creationId xmlns:a16="http://schemas.microsoft.com/office/drawing/2014/main" id="{67BCC677-13BB-E576-6FA5-B90486F52043}"/>
              </a:ext>
            </a:extLst>
          </p:cNvPr>
          <p:cNvSpPr txBox="1"/>
          <p:nvPr/>
        </p:nvSpPr>
        <p:spPr>
          <a:xfrm>
            <a:off x="5810996" y="3877552"/>
            <a:ext cx="433546" cy="231154"/>
          </a:xfrm>
          <a:prstGeom prst="rect">
            <a:avLst/>
          </a:prstGeom>
          <a:noFill/>
        </p:spPr>
        <p:txBody>
          <a:bodyPr wrap="square" rtlCol="0">
            <a:spAutoFit/>
          </a:bodyPr>
          <a:lstStyle/>
          <a:p>
            <a:pPr algn="r">
              <a:lnSpc>
                <a:spcPct val="80000"/>
              </a:lnSpc>
            </a:pPr>
            <a:r>
              <a:rPr lang="en-AU" sz="1100" b="1" dirty="0">
                <a:solidFill>
                  <a:srgbClr val="072F53"/>
                </a:solidFill>
                <a:cs typeface="Poppins" panose="020B0502040204020203" pitchFamily="2" charset="0"/>
              </a:rPr>
              <a:t>04</a:t>
            </a:r>
          </a:p>
        </p:txBody>
      </p:sp>
      <p:sp>
        <p:nvSpPr>
          <p:cNvPr id="1140" name="TextBox 1139">
            <a:extLst>
              <a:ext uri="{FF2B5EF4-FFF2-40B4-BE49-F238E27FC236}">
                <a16:creationId xmlns:a16="http://schemas.microsoft.com/office/drawing/2014/main" id="{09417D86-62B7-8BE6-A08B-F58B0ABC2C74}"/>
              </a:ext>
            </a:extLst>
          </p:cNvPr>
          <p:cNvSpPr txBox="1"/>
          <p:nvPr/>
        </p:nvSpPr>
        <p:spPr>
          <a:xfrm>
            <a:off x="6204836" y="4410350"/>
            <a:ext cx="433546" cy="231154"/>
          </a:xfrm>
          <a:prstGeom prst="rect">
            <a:avLst/>
          </a:prstGeom>
          <a:noFill/>
        </p:spPr>
        <p:txBody>
          <a:bodyPr wrap="square" rtlCol="0">
            <a:spAutoFit/>
          </a:bodyPr>
          <a:lstStyle/>
          <a:p>
            <a:pPr algn="r">
              <a:lnSpc>
                <a:spcPct val="80000"/>
              </a:lnSpc>
            </a:pPr>
            <a:r>
              <a:rPr lang="en-AU" sz="1100" b="1" dirty="0">
                <a:solidFill>
                  <a:srgbClr val="072F53"/>
                </a:solidFill>
                <a:cs typeface="Poppins" panose="020B0502040204020203" pitchFamily="2" charset="0"/>
              </a:rPr>
              <a:t>03</a:t>
            </a:r>
          </a:p>
        </p:txBody>
      </p:sp>
      <p:sp>
        <p:nvSpPr>
          <p:cNvPr id="1141" name="TextBox 1140">
            <a:extLst>
              <a:ext uri="{FF2B5EF4-FFF2-40B4-BE49-F238E27FC236}">
                <a16:creationId xmlns:a16="http://schemas.microsoft.com/office/drawing/2014/main" id="{5715E341-FBC9-E88E-B97C-99F3BCD9E01A}"/>
              </a:ext>
            </a:extLst>
          </p:cNvPr>
          <p:cNvSpPr txBox="1"/>
          <p:nvPr/>
        </p:nvSpPr>
        <p:spPr>
          <a:xfrm>
            <a:off x="6647616" y="4934208"/>
            <a:ext cx="388396" cy="231154"/>
          </a:xfrm>
          <a:prstGeom prst="rect">
            <a:avLst/>
          </a:prstGeom>
          <a:noFill/>
        </p:spPr>
        <p:txBody>
          <a:bodyPr wrap="square" rtlCol="0">
            <a:spAutoFit/>
          </a:bodyPr>
          <a:lstStyle/>
          <a:p>
            <a:pPr algn="r">
              <a:lnSpc>
                <a:spcPct val="80000"/>
              </a:lnSpc>
            </a:pPr>
            <a:r>
              <a:rPr lang="en-AU" sz="1100" b="1" dirty="0">
                <a:solidFill>
                  <a:srgbClr val="072F53"/>
                </a:solidFill>
                <a:cs typeface="Poppins" panose="020B0502040204020203" pitchFamily="2" charset="0"/>
              </a:rPr>
              <a:t>02</a:t>
            </a:r>
          </a:p>
        </p:txBody>
      </p:sp>
      <p:sp>
        <p:nvSpPr>
          <p:cNvPr id="1142" name="TextBox 1141">
            <a:extLst>
              <a:ext uri="{FF2B5EF4-FFF2-40B4-BE49-F238E27FC236}">
                <a16:creationId xmlns:a16="http://schemas.microsoft.com/office/drawing/2014/main" id="{4F11978A-0FAB-0925-1B50-5E4935C62DF4}"/>
              </a:ext>
            </a:extLst>
          </p:cNvPr>
          <p:cNvSpPr txBox="1"/>
          <p:nvPr/>
        </p:nvSpPr>
        <p:spPr>
          <a:xfrm>
            <a:off x="7059865" y="5461879"/>
            <a:ext cx="328532" cy="231154"/>
          </a:xfrm>
          <a:prstGeom prst="rect">
            <a:avLst/>
          </a:prstGeom>
          <a:noFill/>
        </p:spPr>
        <p:txBody>
          <a:bodyPr wrap="square" rtlCol="0">
            <a:spAutoFit/>
          </a:bodyPr>
          <a:lstStyle/>
          <a:p>
            <a:pPr algn="r">
              <a:lnSpc>
                <a:spcPct val="80000"/>
              </a:lnSpc>
            </a:pPr>
            <a:r>
              <a:rPr lang="en-AU" sz="1100" b="1" dirty="0">
                <a:solidFill>
                  <a:srgbClr val="072F53"/>
                </a:solidFill>
                <a:cs typeface="Poppins" panose="020B0502040204020203" pitchFamily="2" charset="0"/>
              </a:rPr>
              <a:t>01</a:t>
            </a:r>
          </a:p>
        </p:txBody>
      </p:sp>
      <p:sp>
        <p:nvSpPr>
          <p:cNvPr id="1143" name="TextBox 1142">
            <a:extLst>
              <a:ext uri="{FF2B5EF4-FFF2-40B4-BE49-F238E27FC236}">
                <a16:creationId xmlns:a16="http://schemas.microsoft.com/office/drawing/2014/main" id="{504B64A8-712E-91C9-6B66-167EEF3E2391}"/>
              </a:ext>
            </a:extLst>
          </p:cNvPr>
          <p:cNvSpPr txBox="1"/>
          <p:nvPr/>
        </p:nvSpPr>
        <p:spPr>
          <a:xfrm>
            <a:off x="5435557" y="3329703"/>
            <a:ext cx="433546" cy="290595"/>
          </a:xfrm>
          <a:prstGeom prst="rect">
            <a:avLst/>
          </a:prstGeom>
          <a:noFill/>
        </p:spPr>
        <p:txBody>
          <a:bodyPr wrap="square" rtlCol="0">
            <a:spAutoFit/>
          </a:bodyPr>
          <a:lstStyle/>
          <a:p>
            <a:pPr algn="r">
              <a:lnSpc>
                <a:spcPct val="80000"/>
              </a:lnSpc>
            </a:pPr>
            <a:r>
              <a:rPr lang="en-AU" sz="1100" b="1" dirty="0">
                <a:solidFill>
                  <a:srgbClr val="072F53"/>
                </a:solidFill>
                <a:cs typeface="Poppins" panose="020B0502040204020203" pitchFamily="2" charset="0"/>
              </a:rPr>
              <a:t>05</a:t>
            </a:r>
          </a:p>
        </p:txBody>
      </p:sp>
      <p:sp>
        <p:nvSpPr>
          <p:cNvPr id="1144" name="Rectangle: Rounded Corners 1143">
            <a:extLst>
              <a:ext uri="{FF2B5EF4-FFF2-40B4-BE49-F238E27FC236}">
                <a16:creationId xmlns:a16="http://schemas.microsoft.com/office/drawing/2014/main" id="{F78E6CED-E234-7EDD-B63A-7E17D8118591}"/>
              </a:ext>
            </a:extLst>
          </p:cNvPr>
          <p:cNvSpPr/>
          <p:nvPr/>
        </p:nvSpPr>
        <p:spPr>
          <a:xfrm rot="16200000">
            <a:off x="7122510" y="3802903"/>
            <a:ext cx="484253" cy="1437261"/>
          </a:xfrm>
          <a:prstGeom prst="roundRect">
            <a:avLst/>
          </a:prstGeom>
          <a:solidFill>
            <a:schemeClr val="bg1"/>
          </a:solidFill>
          <a:ln>
            <a:solidFill>
              <a:srgbClr val="0072BC"/>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145" name="TextBox 1144">
            <a:extLst>
              <a:ext uri="{FF2B5EF4-FFF2-40B4-BE49-F238E27FC236}">
                <a16:creationId xmlns:a16="http://schemas.microsoft.com/office/drawing/2014/main" id="{5C1FC870-2069-DA14-9A44-1EEBF2BF3EA2}"/>
              </a:ext>
            </a:extLst>
          </p:cNvPr>
          <p:cNvSpPr txBox="1"/>
          <p:nvPr/>
        </p:nvSpPr>
        <p:spPr>
          <a:xfrm>
            <a:off x="6641097" y="4343782"/>
            <a:ext cx="1442169" cy="366575"/>
          </a:xfrm>
          <a:prstGeom prst="rect">
            <a:avLst/>
          </a:prstGeom>
          <a:noFill/>
        </p:spPr>
        <p:txBody>
          <a:bodyPr wrap="square" rtlCol="0">
            <a:spAutoFit/>
          </a:bodyPr>
          <a:lstStyle/>
          <a:p>
            <a:pPr algn="ctr">
              <a:lnSpc>
                <a:spcPct val="80000"/>
              </a:lnSpc>
            </a:pPr>
            <a:r>
              <a:rPr lang="en-AU" sz="1100" dirty="0">
                <a:solidFill>
                  <a:srgbClr val="072F53"/>
                </a:solidFill>
                <a:cs typeface="Poppins" panose="020B0502040204020203" pitchFamily="2" charset="0"/>
              </a:rPr>
              <a:t>palliAGED Forms for Your Practice</a:t>
            </a:r>
          </a:p>
        </p:txBody>
      </p:sp>
      <p:pic>
        <p:nvPicPr>
          <p:cNvPr id="1151" name="Picture 1150" descr="A qr code with a logo&#10;&#10;Description automatically generated">
            <a:extLst>
              <a:ext uri="{FF2B5EF4-FFF2-40B4-BE49-F238E27FC236}">
                <a16:creationId xmlns:a16="http://schemas.microsoft.com/office/drawing/2014/main" id="{6F28A562-5761-986C-E4D3-0FA7525B610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60027" y="3584061"/>
            <a:ext cx="1503384" cy="1503384"/>
          </a:xfrm>
          <a:prstGeom prst="rect">
            <a:avLst/>
          </a:prstGeom>
        </p:spPr>
      </p:pic>
      <p:pic>
        <p:nvPicPr>
          <p:cNvPr id="11" name="Picture 10" descr="A qr code on a white background&#10;&#10;Description automatically generated">
            <a:extLst>
              <a:ext uri="{FF2B5EF4-FFF2-40B4-BE49-F238E27FC236}">
                <a16:creationId xmlns:a16="http://schemas.microsoft.com/office/drawing/2014/main" id="{1D7671A7-693F-BE0C-BFC5-1D18DB740AB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997325" y="3627606"/>
            <a:ext cx="1494426" cy="1494426"/>
          </a:xfrm>
          <a:prstGeom prst="rect">
            <a:avLst/>
          </a:prstGeom>
        </p:spPr>
      </p:pic>
    </p:spTree>
    <p:extLst>
      <p:ext uri="{BB962C8B-B14F-4D97-AF65-F5344CB8AC3E}">
        <p14:creationId xmlns:p14="http://schemas.microsoft.com/office/powerpoint/2010/main" val="13051650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bda6c1e-e797-4510-b81d-573004d4920e">
      <Terms xmlns="http://schemas.microsoft.com/office/infopath/2007/PartnerControls"/>
    </lcf76f155ced4ddcb4097134ff3c332f>
    <TaxCatchAll xmlns="ea6420dc-7072-423e-8d56-087bec49177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1D8F8440A41484B8656491BC62D4E6B" ma:contentTypeVersion="15" ma:contentTypeDescription="Create a new document." ma:contentTypeScope="" ma:versionID="9e3a448e8b48269aa0a5979d4f750bdc">
  <xsd:schema xmlns:xsd="http://www.w3.org/2001/XMLSchema" xmlns:xs="http://www.w3.org/2001/XMLSchema" xmlns:p="http://schemas.microsoft.com/office/2006/metadata/properties" xmlns:ns2="4bda6c1e-e797-4510-b81d-573004d4920e" xmlns:ns3="ea6420dc-7072-423e-8d56-087bec49177e" targetNamespace="http://schemas.microsoft.com/office/2006/metadata/properties" ma:root="true" ma:fieldsID="42f6902151a7fb66924ff497727c8962" ns2:_="" ns3:_="">
    <xsd:import namespace="4bda6c1e-e797-4510-b81d-573004d4920e"/>
    <xsd:import namespace="ea6420dc-7072-423e-8d56-087bec49177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3:TaxCatchAll" minOccurs="0"/>
                <xsd:element ref="ns2:MediaServiceOCR" minOccurs="0"/>
                <xsd:element ref="ns2:MediaServiceGenerationTime" minOccurs="0"/>
                <xsd:element ref="ns2:MediaServiceEventHashCode" minOccurs="0"/>
                <xsd:element ref="ns2:lcf76f155ced4ddcb4097134ff3c332f"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da6c1e-e797-4510-b81d-573004d492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7fac39e8-8c72-4dc0-80ee-c0da27faedcb" ma:termSetId="09814cd3-568e-fe90-9814-8d621ff8fb84" ma:anchorId="fba54fb3-c3e1-fe81-a776-ca4b69148c4d" ma:open="true" ma:isKeyword="false">
      <xsd:complexType>
        <xsd:sequence>
          <xsd:element ref="pc:Terms" minOccurs="0" maxOccurs="1"/>
        </xsd:sequence>
      </xsd:complex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a6420dc-7072-423e-8d56-087bec49177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59e570b7-4a3e-468a-a345-236c2bf41908}" ma:internalName="TaxCatchAll" ma:showField="CatchAllData" ma:web="ea6420dc-7072-423e-8d56-087bec49177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941453-07D6-491A-98C6-3B3D34AAA9C3}">
  <ds:schemaRefs>
    <ds:schemaRef ds:uri="http://schemas.microsoft.com/sharepoint/v3/contenttype/forms"/>
  </ds:schemaRefs>
</ds:datastoreItem>
</file>

<file path=customXml/itemProps2.xml><?xml version="1.0" encoding="utf-8"?>
<ds:datastoreItem xmlns:ds="http://schemas.openxmlformats.org/officeDocument/2006/customXml" ds:itemID="{DE585EE2-85DD-40D4-8F44-194D9129577A}">
  <ds:schemaRefs>
    <ds:schemaRef ds:uri="http://schemas.microsoft.com/office/2006/metadata/properties"/>
    <ds:schemaRef ds:uri="http://schemas.microsoft.com/office/infopath/2007/PartnerControls"/>
    <ds:schemaRef ds:uri="4bda6c1e-e797-4510-b81d-573004d4920e"/>
    <ds:schemaRef ds:uri="ea6420dc-7072-423e-8d56-087bec49177e"/>
  </ds:schemaRefs>
</ds:datastoreItem>
</file>

<file path=customXml/itemProps3.xml><?xml version="1.0" encoding="utf-8"?>
<ds:datastoreItem xmlns:ds="http://schemas.openxmlformats.org/officeDocument/2006/customXml" ds:itemID="{EBA620B8-3F12-42CF-AE3B-72B83295EF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da6c1e-e797-4510-b81d-573004d4920e"/>
    <ds:schemaRef ds:uri="ea6420dc-7072-423e-8d56-087bec491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608</TotalTime>
  <Words>243</Words>
  <Application>Microsoft Office PowerPoint</Application>
  <PresentationFormat>Widescreen</PresentationFormat>
  <Paragraphs>31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Poppins ExtraBold</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Georgia Henry</dc:creator>
  <cp:lastModifiedBy>Cameron Shepherd</cp:lastModifiedBy>
  <cp:revision>21</cp:revision>
  <dcterms:created xsi:type="dcterms:W3CDTF">2023-06-07T23:53:38Z</dcterms:created>
  <dcterms:modified xsi:type="dcterms:W3CDTF">2023-09-21T01:25:04Z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0x01010051D8F8440A41484B8656491BC62D4E6B</vt:lpwstr>
  </property>
</Properties>
</file>