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 id="2147484467" r:id="rId2"/>
  </p:sldMasterIdLst>
  <p:notesMasterIdLst>
    <p:notesMasterId r:id="rId17"/>
  </p:notesMasterIdLst>
  <p:handoutMasterIdLst>
    <p:handoutMasterId r:id="rId18"/>
  </p:handoutMasterIdLst>
  <p:sldIdLst>
    <p:sldId id="274" r:id="rId3"/>
    <p:sldId id="276" r:id="rId4"/>
    <p:sldId id="299" r:id="rId5"/>
    <p:sldId id="386" r:id="rId6"/>
    <p:sldId id="289" r:id="rId7"/>
    <p:sldId id="387" r:id="rId8"/>
    <p:sldId id="388" r:id="rId9"/>
    <p:sldId id="291" r:id="rId10"/>
    <p:sldId id="292" r:id="rId11"/>
    <p:sldId id="355" r:id="rId12"/>
    <p:sldId id="293" r:id="rId13"/>
    <p:sldId id="385" r:id="rId14"/>
    <p:sldId id="389" r:id="rId15"/>
    <p:sldId id="273" r:id="rId16"/>
  </p:sldIdLst>
  <p:sldSz cx="9144000" cy="6858000" type="screen4x3"/>
  <p:notesSz cx="7099300" cy="10234613"/>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5AD"/>
    <a:srgbClr val="228A9D"/>
    <a:srgbClr val="644A99"/>
    <a:srgbClr val="278EAA"/>
    <a:srgbClr val="C2C73F"/>
    <a:srgbClr val="9F6BAD"/>
    <a:srgbClr val="9F6B99"/>
    <a:srgbClr val="4D4D4D"/>
    <a:srgbClr val="BAC122"/>
    <a:srgbClr val="E1B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43361" autoAdjust="0"/>
  </p:normalViewPr>
  <p:slideViewPr>
    <p:cSldViewPr>
      <p:cViewPr varScale="1">
        <p:scale>
          <a:sx n="114" d="100"/>
          <a:sy n="114" d="100"/>
        </p:scale>
        <p:origin x="1536" y="102"/>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361488-0E70-4382-838F-14197261BE1D}"/>
              </a:ext>
            </a:extLst>
          </p:cNvPr>
          <p:cNvSpPr>
            <a:spLocks noGrp="1"/>
          </p:cNvSpPr>
          <p:nvPr>
            <p:ph type="hdr" sz="quarter"/>
          </p:nvPr>
        </p:nvSpPr>
        <p:spPr>
          <a:xfrm>
            <a:off x="0" y="0"/>
            <a:ext cx="6934026" cy="512081"/>
          </a:xfrm>
          <a:prstGeom prst="rect">
            <a:avLst/>
          </a:prstGeom>
        </p:spPr>
        <p:txBody>
          <a:bodyPr vert="horz" lIns="97192" tIns="48596" rIns="97192" bIns="48596" rtlCol="0"/>
          <a:lstStyle>
            <a:lvl1pPr algn="l">
              <a:defRPr sz="1300">
                <a:latin typeface="Arial" charset="0"/>
                <a:ea typeface="+mn-ea"/>
                <a:cs typeface="Arial" charset="0"/>
              </a:defRPr>
            </a:lvl1pPr>
          </a:lstStyle>
          <a:p>
            <a:pPr>
              <a:defRPr/>
            </a:pPr>
            <a:r>
              <a:rPr lang="en-AU" dirty="0"/>
              <a:t>ACP Training session 2 (nurses):</a:t>
            </a:r>
          </a:p>
          <a:p>
            <a:pPr>
              <a:defRPr/>
            </a:pPr>
            <a:r>
              <a:rPr lang="en-AU" i="1" dirty="0"/>
              <a:t>   See, Say, Do, Write, Review: Responding to cues from residents</a:t>
            </a:r>
          </a:p>
          <a:p>
            <a:pPr>
              <a:defRPr/>
            </a:pPr>
            <a:endParaRPr lang="en-AU" dirty="0"/>
          </a:p>
        </p:txBody>
      </p:sp>
      <p:sp>
        <p:nvSpPr>
          <p:cNvPr id="4" name="Footer Placeholder 3">
            <a:extLst>
              <a:ext uri="{FF2B5EF4-FFF2-40B4-BE49-F238E27FC236}">
                <a16:creationId xmlns:a16="http://schemas.microsoft.com/office/drawing/2014/main" id="{37B5B250-2C40-492F-987A-3375F7726D36}"/>
              </a:ext>
            </a:extLst>
          </p:cNvPr>
          <p:cNvSpPr>
            <a:spLocks noGrp="1"/>
          </p:cNvSpPr>
          <p:nvPr>
            <p:ph type="ftr" sz="quarter" idx="2"/>
          </p:nvPr>
        </p:nvSpPr>
        <p:spPr>
          <a:xfrm>
            <a:off x="2" y="9720785"/>
            <a:ext cx="3077006" cy="512081"/>
          </a:xfrm>
          <a:prstGeom prst="rect">
            <a:avLst/>
          </a:prstGeom>
        </p:spPr>
        <p:txBody>
          <a:bodyPr vert="horz" lIns="97192" tIns="48596" rIns="97192" bIns="48596" rtlCol="0" anchor="b"/>
          <a:lstStyle>
            <a:lvl1pPr algn="l">
              <a:defRPr sz="1300">
                <a:latin typeface="Arial" charset="0"/>
                <a:ea typeface="+mn-ea"/>
                <a:cs typeface="Arial" charset="0"/>
              </a:defRPr>
            </a:lvl1pPr>
          </a:lstStyle>
          <a:p>
            <a:pPr>
              <a:defRPr/>
            </a:pPr>
            <a:endParaRPr lang="en-AU"/>
          </a:p>
        </p:txBody>
      </p:sp>
      <p:sp>
        <p:nvSpPr>
          <p:cNvPr id="5" name="Slide Number Placeholder 4">
            <a:extLst>
              <a:ext uri="{FF2B5EF4-FFF2-40B4-BE49-F238E27FC236}">
                <a16:creationId xmlns:a16="http://schemas.microsoft.com/office/drawing/2014/main" id="{CC1AF42E-5640-4801-B34A-3F941F248DCB}"/>
              </a:ext>
            </a:extLst>
          </p:cNvPr>
          <p:cNvSpPr>
            <a:spLocks noGrp="1"/>
          </p:cNvSpPr>
          <p:nvPr>
            <p:ph type="sldNum" sz="quarter" idx="3"/>
          </p:nvPr>
        </p:nvSpPr>
        <p:spPr>
          <a:xfrm>
            <a:off x="4020687" y="9720785"/>
            <a:ext cx="3077006" cy="512081"/>
          </a:xfrm>
          <a:prstGeom prst="rect">
            <a:avLst/>
          </a:prstGeom>
        </p:spPr>
        <p:txBody>
          <a:bodyPr vert="horz" wrap="square" lIns="97192" tIns="48596" rIns="97192" bIns="48596" numCol="1" anchor="b" anchorCtr="0" compatLnSpc="1">
            <a:prstTxWarp prst="textNoShape">
              <a:avLst/>
            </a:prstTxWarp>
          </a:bodyPr>
          <a:lstStyle>
            <a:lvl1pPr algn="r">
              <a:defRPr sz="1300">
                <a:cs typeface="Arial" panose="020B0604020202020204" pitchFamily="34" charset="0"/>
              </a:defRPr>
            </a:lvl1pPr>
          </a:lstStyle>
          <a:p>
            <a:pPr>
              <a:defRPr/>
            </a:pPr>
            <a:fld id="{91D23522-7379-4324-9F2D-1C05BF708040}" type="slidenum">
              <a:rPr lang="en-AU" altLang="en-US"/>
              <a:pPr>
                <a:defRPr/>
              </a:pPr>
              <a:t>‹#›</a:t>
            </a:fld>
            <a:endParaRPr lang="en-AU" altLang="en-US"/>
          </a:p>
        </p:txBody>
      </p:sp>
    </p:spTree>
    <p:extLst>
      <p:ext uri="{BB962C8B-B14F-4D97-AF65-F5344CB8AC3E}">
        <p14:creationId xmlns:p14="http://schemas.microsoft.com/office/powerpoint/2010/main" val="245063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6092DB-1F75-4063-B2CF-2E40A3CB9B82}"/>
              </a:ext>
            </a:extLst>
          </p:cNvPr>
          <p:cNvSpPr>
            <a:spLocks noGrp="1"/>
          </p:cNvSpPr>
          <p:nvPr>
            <p:ph type="hdr" sz="quarter"/>
          </p:nvPr>
        </p:nvSpPr>
        <p:spPr>
          <a:xfrm>
            <a:off x="2" y="0"/>
            <a:ext cx="3077006" cy="512081"/>
          </a:xfrm>
          <a:prstGeom prst="rect">
            <a:avLst/>
          </a:prstGeom>
        </p:spPr>
        <p:txBody>
          <a:bodyPr vert="horz" lIns="97192" tIns="48596" rIns="97192" bIns="48596" rtlCol="0"/>
          <a:lstStyle>
            <a:lvl1pPr algn="l" eaLnBrk="1" hangingPunct="1">
              <a:defRPr sz="1300">
                <a:latin typeface="Arial" charset="0"/>
                <a:ea typeface="+mn-ea"/>
                <a:cs typeface="+mn-cs"/>
              </a:defRPr>
            </a:lvl1pPr>
          </a:lstStyle>
          <a:p>
            <a:pPr>
              <a:defRPr/>
            </a:pPr>
            <a:endParaRPr lang="en-AU"/>
          </a:p>
        </p:txBody>
      </p:sp>
      <p:sp>
        <p:nvSpPr>
          <p:cNvPr id="3" name="Date Placeholder 2">
            <a:extLst>
              <a:ext uri="{FF2B5EF4-FFF2-40B4-BE49-F238E27FC236}">
                <a16:creationId xmlns:a16="http://schemas.microsoft.com/office/drawing/2014/main" id="{DFB63478-81D2-4720-B6EF-50401536EB87}"/>
              </a:ext>
            </a:extLst>
          </p:cNvPr>
          <p:cNvSpPr>
            <a:spLocks noGrp="1"/>
          </p:cNvSpPr>
          <p:nvPr>
            <p:ph type="dt" idx="1"/>
          </p:nvPr>
        </p:nvSpPr>
        <p:spPr>
          <a:xfrm>
            <a:off x="4020687" y="0"/>
            <a:ext cx="3077006" cy="512081"/>
          </a:xfrm>
          <a:prstGeom prst="rect">
            <a:avLst/>
          </a:prstGeom>
        </p:spPr>
        <p:txBody>
          <a:bodyPr vert="horz" wrap="square" lIns="97192" tIns="48596" rIns="97192" bIns="48596" numCol="1" anchor="t" anchorCtr="0" compatLnSpc="1">
            <a:prstTxWarp prst="textNoShape">
              <a:avLst/>
            </a:prstTxWarp>
          </a:bodyPr>
          <a:lstStyle>
            <a:lvl1pPr algn="r" eaLnBrk="1" hangingPunct="1">
              <a:defRPr sz="1300">
                <a:cs typeface="Arial" panose="020B0604020202020204" pitchFamily="34" charset="0"/>
              </a:defRPr>
            </a:lvl1pPr>
          </a:lstStyle>
          <a:p>
            <a:pPr>
              <a:defRPr/>
            </a:pPr>
            <a:fld id="{78DF301F-52A0-492A-8425-421CD7AA6236}" type="datetimeFigureOut">
              <a:rPr lang="en-AU" altLang="en-US"/>
              <a:pPr>
                <a:defRPr/>
              </a:pPr>
              <a:t>3/11/2021</a:t>
            </a:fld>
            <a:endParaRPr lang="en-AU" altLang="en-US"/>
          </a:p>
        </p:txBody>
      </p:sp>
      <p:sp>
        <p:nvSpPr>
          <p:cNvPr id="4" name="Slide Image Placeholder 3">
            <a:extLst>
              <a:ext uri="{FF2B5EF4-FFF2-40B4-BE49-F238E27FC236}">
                <a16:creationId xmlns:a16="http://schemas.microsoft.com/office/drawing/2014/main" id="{A5F643A7-9B2C-44B4-B996-5AB522716795}"/>
              </a:ext>
            </a:extLst>
          </p:cNvPr>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192" tIns="48596" rIns="97192" bIns="48596" rtlCol="0" anchor="ctr"/>
          <a:lstStyle/>
          <a:p>
            <a:pPr lvl="0"/>
            <a:endParaRPr lang="en-AU" noProof="0"/>
          </a:p>
        </p:txBody>
      </p:sp>
      <p:sp>
        <p:nvSpPr>
          <p:cNvPr id="5" name="Notes Placeholder 4">
            <a:extLst>
              <a:ext uri="{FF2B5EF4-FFF2-40B4-BE49-F238E27FC236}">
                <a16:creationId xmlns:a16="http://schemas.microsoft.com/office/drawing/2014/main" id="{F23809A0-0415-4E03-94E8-21B1459A3D9D}"/>
              </a:ext>
            </a:extLst>
          </p:cNvPr>
          <p:cNvSpPr>
            <a:spLocks noGrp="1"/>
          </p:cNvSpPr>
          <p:nvPr>
            <p:ph type="body" sz="quarter" idx="3"/>
          </p:nvPr>
        </p:nvSpPr>
        <p:spPr>
          <a:xfrm>
            <a:off x="708967" y="4862142"/>
            <a:ext cx="5681369" cy="4605227"/>
          </a:xfrm>
          <a:prstGeom prst="rect">
            <a:avLst/>
          </a:prstGeom>
        </p:spPr>
        <p:txBody>
          <a:bodyPr vert="horz" lIns="97192" tIns="48596" rIns="97192" bIns="485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39F28F0D-3BE3-4FF2-810E-C7AE1EF5D5FD}"/>
              </a:ext>
            </a:extLst>
          </p:cNvPr>
          <p:cNvSpPr>
            <a:spLocks noGrp="1"/>
          </p:cNvSpPr>
          <p:nvPr>
            <p:ph type="ftr" sz="quarter" idx="4"/>
          </p:nvPr>
        </p:nvSpPr>
        <p:spPr>
          <a:xfrm>
            <a:off x="2" y="9720785"/>
            <a:ext cx="3077006" cy="512081"/>
          </a:xfrm>
          <a:prstGeom prst="rect">
            <a:avLst/>
          </a:prstGeom>
        </p:spPr>
        <p:txBody>
          <a:bodyPr vert="horz" lIns="97192" tIns="48596" rIns="97192" bIns="48596" rtlCol="0" anchor="b"/>
          <a:lstStyle>
            <a:lvl1pPr algn="l" eaLnBrk="1" hangingPunct="1">
              <a:defRPr sz="1100">
                <a:latin typeface="Arial" charset="0"/>
                <a:ea typeface="+mn-ea"/>
                <a:cs typeface="+mn-cs"/>
              </a:defRPr>
            </a:lvl1pPr>
          </a:lstStyle>
          <a:p>
            <a:pPr>
              <a:defRPr/>
            </a:pPr>
            <a:endParaRPr lang="en-AU"/>
          </a:p>
        </p:txBody>
      </p:sp>
      <p:sp>
        <p:nvSpPr>
          <p:cNvPr id="7" name="Slide Number Placeholder 6">
            <a:extLst>
              <a:ext uri="{FF2B5EF4-FFF2-40B4-BE49-F238E27FC236}">
                <a16:creationId xmlns:a16="http://schemas.microsoft.com/office/drawing/2014/main" id="{D3E0B973-6722-4721-9FFF-6A610B78BDA6}"/>
              </a:ext>
            </a:extLst>
          </p:cNvPr>
          <p:cNvSpPr>
            <a:spLocks noGrp="1"/>
          </p:cNvSpPr>
          <p:nvPr>
            <p:ph type="sldNum" sz="quarter" idx="5"/>
          </p:nvPr>
        </p:nvSpPr>
        <p:spPr>
          <a:xfrm>
            <a:off x="4020687" y="9720785"/>
            <a:ext cx="3077006" cy="512081"/>
          </a:xfrm>
          <a:prstGeom prst="rect">
            <a:avLst/>
          </a:prstGeom>
        </p:spPr>
        <p:txBody>
          <a:bodyPr vert="horz" wrap="square" lIns="97192" tIns="48596" rIns="97192" bIns="48596" numCol="1" anchor="b" anchorCtr="0" compatLnSpc="1">
            <a:prstTxWarp prst="textNoShape">
              <a:avLst/>
            </a:prstTxWarp>
          </a:bodyPr>
          <a:lstStyle>
            <a:lvl1pPr algn="r" eaLnBrk="1" hangingPunct="1">
              <a:defRPr sz="1100">
                <a:cs typeface="Arial" panose="020B0604020202020204" pitchFamily="34" charset="0"/>
              </a:defRPr>
            </a:lvl1pPr>
          </a:lstStyle>
          <a:p>
            <a:pPr>
              <a:defRPr/>
            </a:pPr>
            <a:fld id="{061FE0C9-22F8-4A88-A91B-E7EEA9767FEB}" type="slidenum">
              <a:rPr lang="en-AU" altLang="en-US" smtClean="0"/>
              <a:pPr>
                <a:defRPr/>
              </a:pPr>
              <a:t>‹#›</a:t>
            </a:fld>
            <a:endParaRPr lang="en-AU" altLang="en-US"/>
          </a:p>
        </p:txBody>
      </p:sp>
    </p:spTree>
    <p:extLst>
      <p:ext uri="{BB962C8B-B14F-4D97-AF65-F5344CB8AC3E}">
        <p14:creationId xmlns:p14="http://schemas.microsoft.com/office/powerpoint/2010/main" val="575915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yingtotalk.org.au/discussion-star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342A5C4-55FD-4231-950C-38B8BE88B0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7511DD6B-FAF1-4500-AA17-F44EA4B01E6E}"/>
              </a:ext>
            </a:extLst>
          </p:cNvPr>
          <p:cNvSpPr>
            <a:spLocks noGrp="1"/>
          </p:cNvSpPr>
          <p:nvPr>
            <p:ph type="body" idx="1"/>
          </p:nvPr>
        </p:nvSpPr>
        <p:spPr bwMode="auto">
          <a:xfrm>
            <a:off x="710902" y="4926407"/>
            <a:ext cx="5679926" cy="4030696"/>
          </a:xfrm>
        </p:spPr>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Preparation</a:t>
            </a:r>
          </a:p>
          <a:p>
            <a:pPr marL="193697" indent="-193697">
              <a:buFont typeface="Arial" panose="020B0604020202020204" pitchFamily="34" charset="0"/>
              <a:buChar char="•"/>
              <a:defRPr/>
            </a:pPr>
            <a:r>
              <a:rPr lang="en-US" altLang="en-US" dirty="0"/>
              <a:t>Insert your facility name into this slide</a:t>
            </a:r>
            <a:r>
              <a:rPr lang="en-US" altLang="en-US" b="1" dirty="0"/>
              <a:t>.</a:t>
            </a:r>
          </a:p>
          <a:p>
            <a:pPr>
              <a:defRPr/>
            </a:pPr>
            <a:endParaRPr lang="en-AU" altLang="en-US" dirty="0"/>
          </a:p>
        </p:txBody>
      </p:sp>
      <p:sp>
        <p:nvSpPr>
          <p:cNvPr id="6149" name="Slide Number Placeholder 2">
            <a:extLst>
              <a:ext uri="{FF2B5EF4-FFF2-40B4-BE49-F238E27FC236}">
                <a16:creationId xmlns:a16="http://schemas.microsoft.com/office/drawing/2014/main" id="{D66C3B53-60A5-4B4B-9E0F-3C868C9142C8}"/>
              </a:ext>
            </a:extLst>
          </p:cNvPr>
          <p:cNvSpPr>
            <a:spLocks noGrp="1"/>
          </p:cNvSpPr>
          <p:nvPr>
            <p:ph type="sldNum" sz="quarter" idx="5"/>
          </p:nvPr>
        </p:nvSpPr>
        <p:spPr bwMode="auto">
          <a:xfrm>
            <a:off x="5766820" y="9670853"/>
            <a:ext cx="1332480"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39353" indent="-322828">
              <a:defRPr>
                <a:solidFill>
                  <a:schemeClr val="tx1"/>
                </a:solidFill>
                <a:latin typeface="Arial" panose="020B0604020202020204" pitchFamily="34" charset="0"/>
                <a:cs typeface="Arial" panose="020B0604020202020204" pitchFamily="34" charset="0"/>
              </a:defRPr>
            </a:lvl2pPr>
            <a:lvl3pPr marL="1291312" indent="-258262">
              <a:defRPr>
                <a:solidFill>
                  <a:schemeClr val="tx1"/>
                </a:solidFill>
                <a:latin typeface="Arial" panose="020B0604020202020204" pitchFamily="34" charset="0"/>
                <a:cs typeface="Arial" panose="020B0604020202020204" pitchFamily="34" charset="0"/>
              </a:defRPr>
            </a:lvl3pPr>
            <a:lvl4pPr marL="1807837" indent="-258262">
              <a:defRPr>
                <a:solidFill>
                  <a:schemeClr val="tx1"/>
                </a:solidFill>
                <a:latin typeface="Arial" panose="020B0604020202020204" pitchFamily="34" charset="0"/>
                <a:cs typeface="Arial" panose="020B0604020202020204" pitchFamily="34" charset="0"/>
              </a:defRPr>
            </a:lvl4pPr>
            <a:lvl5pPr marL="2324360" indent="-258262">
              <a:defRPr>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E4B18E-7761-4A22-9B1C-07589ED96562}" type="slidenum">
              <a:rPr lang="en-AU" altLang="en-US" smtClean="0"/>
              <a:pPr/>
              <a:t>1</a:t>
            </a:fld>
            <a:endParaRPr lang="en-AU" altLang="en-US" dirty="0"/>
          </a:p>
        </p:txBody>
      </p:sp>
      <p:sp>
        <p:nvSpPr>
          <p:cNvPr id="6" name="Footer Placeholder 1">
            <a:extLst>
              <a:ext uri="{FF2B5EF4-FFF2-40B4-BE49-F238E27FC236}">
                <a16:creationId xmlns:a16="http://schemas.microsoft.com/office/drawing/2014/main" id="{69D806D9-B611-4345-B6D5-8C37134E951A}"/>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8BF3D7-4E2A-428A-88EB-329EDBD6A4DA}"/>
              </a:ext>
            </a:extLst>
          </p:cNvPr>
          <p:cNvSpPr>
            <a:spLocks noGrp="1" noRot="1" noChangeAspect="1" noChangeArrowheads="1" noTextEdit="1"/>
          </p:cNvSpPr>
          <p:nvPr>
            <p:ph type="sldImg"/>
          </p:nvPr>
        </p:nvSpPr>
        <p:spPr bwMode="auto">
          <a:xfrm>
            <a:off x="990600" y="371475"/>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50BE6ED-6CD2-4364-9F4D-4CC81F513EE2}"/>
              </a:ext>
            </a:extLst>
          </p:cNvPr>
          <p:cNvSpPr>
            <a:spLocks noGrp="1" noChangeArrowheads="1"/>
          </p:cNvSpPr>
          <p:nvPr>
            <p:ph type="body" idx="1"/>
          </p:nvPr>
        </p:nvSpPr>
        <p:spPr bwMode="auto">
          <a:xfrm>
            <a:off x="288000" y="4320000"/>
            <a:ext cx="6516000" cy="5477826"/>
          </a:xfrm>
        </p:spPr>
        <p:txBody>
          <a:bodyPr wrap="square" numCol="1" anchor="t" anchorCtr="0" compatLnSpc="1">
            <a:prstTxWarp prst="textNoShape">
              <a:avLst/>
            </a:prstTxWarp>
          </a:bodyPr>
          <a:lstStyle/>
          <a:p>
            <a:pPr>
              <a:spcBef>
                <a:spcPts val="0"/>
              </a:spcBef>
              <a:spcAft>
                <a:spcPts val="0"/>
              </a:spcAft>
              <a:defRPr/>
            </a:pPr>
            <a:r>
              <a:rPr lang="en-US" altLang="en-US" sz="1100" b="1" dirty="0"/>
              <a:t>Facilitator notes </a:t>
            </a:r>
          </a:p>
          <a:p>
            <a:pPr>
              <a:spcBef>
                <a:spcPts val="0"/>
              </a:spcBef>
              <a:spcAft>
                <a:spcPts val="0"/>
              </a:spcAft>
              <a:defRPr/>
            </a:pPr>
            <a:endParaRPr lang="en-US" altLang="en-US" sz="1100" b="1" dirty="0"/>
          </a:p>
          <a:p>
            <a:pPr>
              <a:spcBef>
                <a:spcPts val="0"/>
              </a:spcBef>
              <a:spcAft>
                <a:spcPts val="0"/>
              </a:spcAft>
              <a:defRPr/>
            </a:pPr>
            <a:r>
              <a:rPr lang="en-US" altLang="en-US" sz="1100" b="1" dirty="0"/>
              <a:t>Key points:</a:t>
            </a:r>
          </a:p>
          <a:p>
            <a:pPr>
              <a:spcBef>
                <a:spcPts val="0"/>
              </a:spcBef>
              <a:spcAft>
                <a:spcPts val="0"/>
              </a:spcAft>
              <a:defRPr/>
            </a:pPr>
            <a:r>
              <a:rPr lang="en-US" altLang="en-US" sz="1100" dirty="0"/>
              <a:t>The quality review of ACP documents is a key benefit of sending copies of ACP documents to the Office of ACP.</a:t>
            </a:r>
          </a:p>
          <a:p>
            <a:pPr>
              <a:spcBef>
                <a:spcPts val="0"/>
              </a:spcBef>
              <a:spcAft>
                <a:spcPts val="0"/>
              </a:spcAft>
              <a:defRPr/>
            </a:pPr>
            <a:r>
              <a:rPr lang="en-US" altLang="en-US" sz="1100" dirty="0"/>
              <a:t> </a:t>
            </a:r>
          </a:p>
          <a:p>
            <a:pPr>
              <a:spcBef>
                <a:spcPts val="0"/>
              </a:spcBef>
              <a:spcAft>
                <a:spcPts val="0"/>
              </a:spcAft>
              <a:defRPr/>
            </a:pPr>
            <a:r>
              <a:rPr lang="en-US" altLang="en-US" sz="1100" dirty="0"/>
              <a:t>The criteria used to review  ACP documents differs according to document type.  It considers:  </a:t>
            </a:r>
          </a:p>
          <a:p>
            <a:pPr marL="193697" indent="-193697">
              <a:spcBef>
                <a:spcPts val="0"/>
              </a:spcBef>
              <a:spcAft>
                <a:spcPts val="0"/>
              </a:spcAft>
              <a:buFont typeface="Arial" panose="020B0604020202020204" pitchFamily="34" charset="0"/>
              <a:buChar char="•"/>
              <a:defRPr/>
            </a:pPr>
            <a:r>
              <a:rPr lang="en-US" altLang="en-US" sz="1100" dirty="0"/>
              <a:t>Administrative requirements, such as legibility, inclusion of relevant document pages and requirements for person identification</a:t>
            </a:r>
          </a:p>
          <a:p>
            <a:pPr marL="193697" indent="-193697">
              <a:spcBef>
                <a:spcPts val="0"/>
              </a:spcBef>
              <a:spcAft>
                <a:spcPts val="0"/>
              </a:spcAft>
              <a:buFont typeface="Arial" panose="020B0604020202020204" pitchFamily="34" charset="0"/>
              <a:buChar char="•"/>
              <a:defRPr/>
            </a:pPr>
            <a:r>
              <a:rPr lang="en-US" altLang="en-US" sz="1100" dirty="0"/>
              <a:t>Essential elements for statement of choices, and </a:t>
            </a:r>
          </a:p>
          <a:p>
            <a:pPr marL="193697" indent="-193697">
              <a:spcBef>
                <a:spcPts val="0"/>
              </a:spcBef>
              <a:spcAft>
                <a:spcPts val="0"/>
              </a:spcAft>
              <a:buFont typeface="Arial" panose="020B0604020202020204" pitchFamily="34" charset="0"/>
              <a:buChar char="•"/>
              <a:defRPr/>
            </a:pPr>
            <a:r>
              <a:rPr lang="en-US" altLang="en-US" sz="1100" dirty="0"/>
              <a:t>If it is an enduring document - whether it meets the formal requirements of enduring documents as per s44 of the Queensland POA Act 1998 – which are integral to document effectiveness and it being able to be used as intended</a:t>
            </a:r>
          </a:p>
          <a:p>
            <a:pPr>
              <a:spcBef>
                <a:spcPts val="0"/>
              </a:spcBef>
              <a:spcAft>
                <a:spcPts val="0"/>
              </a:spcAft>
              <a:defRPr/>
            </a:pPr>
            <a:endParaRPr lang="en-US" altLang="en-US" sz="1100" dirty="0"/>
          </a:p>
          <a:p>
            <a:pPr>
              <a:spcBef>
                <a:spcPts val="0"/>
              </a:spcBef>
              <a:spcAft>
                <a:spcPts val="0"/>
              </a:spcAft>
              <a:defRPr/>
            </a:pPr>
            <a:r>
              <a:rPr lang="en-US" altLang="en-US" sz="1100" dirty="0"/>
              <a:t>If a document is complete, it is uploaded to the person’s Queensland Health electronic hospital record (in The Viewer). </a:t>
            </a:r>
          </a:p>
          <a:p>
            <a:pPr marL="193697" indent="-193697">
              <a:spcBef>
                <a:spcPts val="0"/>
              </a:spcBef>
              <a:spcAft>
                <a:spcPts val="0"/>
              </a:spcAft>
              <a:buFontTx/>
              <a:buChar char="-"/>
              <a:defRPr/>
            </a:pPr>
            <a:r>
              <a:rPr lang="en-US" altLang="en-US" sz="1100" dirty="0"/>
              <a:t>Which means, it is in a central location – known as the ÁCP Tracker</a:t>
            </a:r>
          </a:p>
          <a:p>
            <a:pPr marL="193697" indent="-193697">
              <a:spcBef>
                <a:spcPts val="0"/>
              </a:spcBef>
              <a:spcAft>
                <a:spcPts val="0"/>
              </a:spcAft>
              <a:buFontTx/>
              <a:buChar char="-"/>
              <a:defRPr/>
            </a:pPr>
            <a:r>
              <a:rPr lang="en-US" altLang="en-US" sz="1100" dirty="0"/>
              <a:t>Date ordered and labelled by document type. </a:t>
            </a:r>
          </a:p>
          <a:p>
            <a:pPr>
              <a:spcBef>
                <a:spcPts val="0"/>
              </a:spcBef>
              <a:spcAft>
                <a:spcPts val="0"/>
              </a:spcAft>
              <a:defRPr/>
            </a:pPr>
            <a:endParaRPr lang="en-US" altLang="en-US" sz="1100" dirty="0"/>
          </a:p>
          <a:p>
            <a:pPr>
              <a:spcBef>
                <a:spcPts val="0"/>
              </a:spcBef>
              <a:spcAft>
                <a:spcPts val="0"/>
              </a:spcAft>
              <a:defRPr/>
            </a:pPr>
            <a:r>
              <a:rPr lang="en-US" altLang="en-US" sz="1100" dirty="0"/>
              <a:t>In doing so, we are supporting </a:t>
            </a:r>
          </a:p>
          <a:p>
            <a:pPr marL="193697" indent="-193697">
              <a:spcBef>
                <a:spcPts val="0"/>
              </a:spcBef>
              <a:spcAft>
                <a:spcPts val="0"/>
              </a:spcAft>
              <a:buFontTx/>
              <a:buChar char="-"/>
              <a:defRPr/>
            </a:pPr>
            <a:r>
              <a:rPr lang="en-US" altLang="en-US" sz="1100" dirty="0"/>
              <a:t>individuals and their family to have peace of mind that their documents can be available to doctors when they are needed – not in the bottom of a draw </a:t>
            </a:r>
          </a:p>
          <a:p>
            <a:pPr marL="193697" indent="-193697">
              <a:spcBef>
                <a:spcPts val="0"/>
              </a:spcBef>
              <a:spcAft>
                <a:spcPts val="0"/>
              </a:spcAft>
              <a:buFontTx/>
              <a:buChar char="-"/>
              <a:defRPr/>
            </a:pPr>
            <a:r>
              <a:rPr lang="en-US" altLang="en-US" sz="1100" dirty="0"/>
              <a:t>clinicians to have direct access to these important documents and confidence in the quality of them.  </a:t>
            </a:r>
          </a:p>
          <a:p>
            <a:pPr>
              <a:spcBef>
                <a:spcPts val="0"/>
              </a:spcBef>
              <a:spcAft>
                <a:spcPts val="0"/>
              </a:spcAft>
              <a:defRPr/>
            </a:pPr>
            <a:endParaRPr lang="en-US" altLang="en-US" sz="1100" dirty="0"/>
          </a:p>
          <a:p>
            <a:pPr>
              <a:spcBef>
                <a:spcPts val="0"/>
              </a:spcBef>
              <a:spcAft>
                <a:spcPts val="0"/>
              </a:spcAft>
              <a:defRPr/>
            </a:pPr>
            <a:r>
              <a:rPr lang="en-US" altLang="en-US" sz="1100" dirty="0"/>
              <a:t>If a document has issues, it is considered incomplete and therefore unable to be uploaded to The Viewer</a:t>
            </a:r>
          </a:p>
          <a:p>
            <a:pPr marL="193697" indent="-193697">
              <a:spcBef>
                <a:spcPts val="0"/>
              </a:spcBef>
              <a:spcAft>
                <a:spcPts val="0"/>
              </a:spcAft>
              <a:buFont typeface="Arial" panose="020B0604020202020204" pitchFamily="34" charset="0"/>
              <a:buChar char="•"/>
              <a:defRPr/>
            </a:pPr>
            <a:r>
              <a:rPr lang="en-US" altLang="en-US" sz="1100" dirty="0"/>
              <a:t>In such cases, feedback is provided to the sender about the document issue, options to remedy are provided, and they are invited to resend the document to our Office once issues are resolved. </a:t>
            </a:r>
          </a:p>
          <a:p>
            <a:pPr marL="193697" indent="-193697">
              <a:spcBef>
                <a:spcPts val="0"/>
              </a:spcBef>
              <a:spcAft>
                <a:spcPts val="0"/>
              </a:spcAft>
              <a:buFont typeface="Arial" panose="020B0604020202020204" pitchFamily="34" charset="0"/>
              <a:buChar char="•"/>
              <a:defRPr/>
            </a:pPr>
            <a:r>
              <a:rPr lang="en-US" altLang="en-US" sz="1100" dirty="0"/>
              <a:t>A comment is added to the ACP Tracker about the document issues  </a:t>
            </a:r>
          </a:p>
          <a:p>
            <a:pPr marL="193697" indent="-193697">
              <a:spcBef>
                <a:spcPts val="0"/>
              </a:spcBef>
              <a:spcAft>
                <a:spcPts val="0"/>
              </a:spcAft>
              <a:buFont typeface="Arial" panose="020B0604020202020204" pitchFamily="34" charset="0"/>
              <a:buChar char="•"/>
              <a:defRPr/>
            </a:pPr>
            <a:r>
              <a:rPr lang="en-US" altLang="en-US" sz="1100" dirty="0"/>
              <a:t>We are finding that providing feedback in this way is supporting: </a:t>
            </a:r>
          </a:p>
          <a:p>
            <a:pPr marL="628650" lvl="1" indent="-171450">
              <a:spcBef>
                <a:spcPts val="0"/>
              </a:spcBef>
              <a:spcAft>
                <a:spcPts val="0"/>
              </a:spcAft>
              <a:buFont typeface="Calibri" panose="020F0502020204030204" pitchFamily="34" charset="0"/>
              <a:buChar char="-"/>
              <a:defRPr/>
            </a:pPr>
            <a:r>
              <a:rPr lang="en-US" altLang="en-US" sz="1100" dirty="0"/>
              <a:t>Correction of documents </a:t>
            </a:r>
          </a:p>
          <a:p>
            <a:pPr marL="628650" lvl="1" indent="-171450">
              <a:spcBef>
                <a:spcPts val="0"/>
              </a:spcBef>
              <a:spcAft>
                <a:spcPts val="0"/>
              </a:spcAft>
              <a:buFont typeface="Calibri" panose="020F0502020204030204" pitchFamily="34" charset="0"/>
              <a:buChar char="-"/>
              <a:defRPr/>
            </a:pPr>
            <a:r>
              <a:rPr lang="en-US" altLang="en-US" sz="1100" dirty="0"/>
              <a:t>Clinician awareness about the formal requirements of enduring documents, and</a:t>
            </a:r>
          </a:p>
          <a:p>
            <a:pPr marL="628650" lvl="1" indent="-171450">
              <a:spcBef>
                <a:spcPts val="0"/>
              </a:spcBef>
              <a:spcAft>
                <a:spcPts val="0"/>
              </a:spcAft>
              <a:buFont typeface="Calibri" panose="020F0502020204030204" pitchFamily="34" charset="0"/>
              <a:buChar char="-"/>
              <a:defRPr/>
            </a:pPr>
            <a:r>
              <a:rPr lang="en-US" altLang="en-US" sz="1100" dirty="0"/>
              <a:t>Stakeholder such as the DJAG and the Justices of the Peace Branch, understanding of common document issues </a:t>
            </a:r>
          </a:p>
          <a:p>
            <a:pPr>
              <a:spcBef>
                <a:spcPts val="0"/>
              </a:spcBef>
              <a:spcAft>
                <a:spcPts val="0"/>
              </a:spcAft>
              <a:defRPr/>
            </a:pPr>
            <a:endParaRPr lang="en-US" altLang="en-US" sz="1100" dirty="0"/>
          </a:p>
        </p:txBody>
      </p:sp>
      <p:sp>
        <p:nvSpPr>
          <p:cNvPr id="24580" name="Slide Number Placeholder 3">
            <a:extLst>
              <a:ext uri="{FF2B5EF4-FFF2-40B4-BE49-F238E27FC236}">
                <a16:creationId xmlns:a16="http://schemas.microsoft.com/office/drawing/2014/main" id="{C2704AD2-7921-493C-AC65-EE5F99B3C6F0}"/>
              </a:ext>
            </a:extLst>
          </p:cNvPr>
          <p:cNvSpPr>
            <a:spLocks noGrp="1" noChangeArrowheads="1"/>
          </p:cNvSpPr>
          <p:nvPr>
            <p:ph type="sldNum" sz="quarter" idx="5"/>
          </p:nvPr>
        </p:nvSpPr>
        <p:spPr bwMode="auto">
          <a:xfrm>
            <a:off x="5693899" y="9670853"/>
            <a:ext cx="1405402"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39353" indent="-322828">
              <a:defRPr>
                <a:solidFill>
                  <a:schemeClr val="tx1"/>
                </a:solidFill>
                <a:latin typeface="Arial" panose="020B0604020202020204" pitchFamily="34" charset="0"/>
                <a:cs typeface="Arial" panose="020B0604020202020204" pitchFamily="34" charset="0"/>
              </a:defRPr>
            </a:lvl2pPr>
            <a:lvl3pPr marL="1291312" indent="-258262">
              <a:defRPr>
                <a:solidFill>
                  <a:schemeClr val="tx1"/>
                </a:solidFill>
                <a:latin typeface="Arial" panose="020B0604020202020204" pitchFamily="34" charset="0"/>
                <a:cs typeface="Arial" panose="020B0604020202020204" pitchFamily="34" charset="0"/>
              </a:defRPr>
            </a:lvl3pPr>
            <a:lvl4pPr marL="1807837" indent="-258262">
              <a:defRPr>
                <a:solidFill>
                  <a:schemeClr val="tx1"/>
                </a:solidFill>
                <a:latin typeface="Arial" panose="020B0604020202020204" pitchFamily="34" charset="0"/>
                <a:cs typeface="Arial" panose="020B0604020202020204" pitchFamily="34" charset="0"/>
              </a:defRPr>
            </a:lvl4pPr>
            <a:lvl5pPr marL="2324360" indent="-258262">
              <a:defRPr>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9DB280-A90A-4312-8B8B-8EAB34F87D81}" type="slidenum">
              <a:rPr lang="en-AU" altLang="en-US" smtClean="0">
                <a:ea typeface="MS PGothic" panose="020B0600070205080204" pitchFamily="34" charset="-128"/>
              </a:rPr>
              <a:pPr/>
              <a:t>10</a:t>
            </a:fld>
            <a:endParaRPr lang="en-AU" altLang="en-US" dirty="0">
              <a:ea typeface="MS PGothic" panose="020B0600070205080204" pitchFamily="34" charset="-128"/>
            </a:endParaRPr>
          </a:p>
        </p:txBody>
      </p:sp>
      <p:sp>
        <p:nvSpPr>
          <p:cNvPr id="6" name="Footer Placeholder 1">
            <a:extLst>
              <a:ext uri="{FF2B5EF4-FFF2-40B4-BE49-F238E27FC236}">
                <a16:creationId xmlns:a16="http://schemas.microsoft.com/office/drawing/2014/main" id="{0F43484D-7A78-44F5-B6BD-9D8C06F1A3E6}"/>
              </a:ext>
            </a:extLst>
          </p:cNvPr>
          <p:cNvSpPr>
            <a:spLocks noGrp="1"/>
          </p:cNvSpPr>
          <p:nvPr>
            <p:ph type="ftr" sz="quarter" idx="4"/>
          </p:nvPr>
        </p:nvSpPr>
        <p:spPr>
          <a:xfrm>
            <a:off x="0" y="9670853"/>
            <a:ext cx="5198929"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D7E713-E5E0-4747-9394-72448868A6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6807ECAC-4C61-4EF6-BD9A-8594944AD623}"/>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eaLnBrk="1" hangingPunct="1">
              <a:spcBef>
                <a:spcPct val="0"/>
              </a:spcBef>
              <a:defRPr/>
            </a:pPr>
            <a:r>
              <a:rPr lang="en-AU" b="1" dirty="0"/>
              <a:t>Key points:</a:t>
            </a:r>
          </a:p>
          <a:p>
            <a:pPr marL="171450" indent="-171450" eaLnBrk="1" hangingPunct="1">
              <a:spcBef>
                <a:spcPct val="0"/>
              </a:spcBef>
              <a:buFont typeface="Arial" panose="020B0604020202020204" pitchFamily="34" charset="0"/>
              <a:buChar char="•"/>
              <a:defRPr/>
            </a:pPr>
            <a:r>
              <a:rPr lang="en-AU" dirty="0"/>
              <a:t>Discuss the contents of this slide with the participants</a:t>
            </a:r>
          </a:p>
        </p:txBody>
      </p:sp>
      <p:sp>
        <p:nvSpPr>
          <p:cNvPr id="26628" name="Slide Number Placeholder 3">
            <a:extLst>
              <a:ext uri="{FF2B5EF4-FFF2-40B4-BE49-F238E27FC236}">
                <a16:creationId xmlns:a16="http://schemas.microsoft.com/office/drawing/2014/main" id="{B2E056D5-FAC2-4974-A18A-C370ED057B74}"/>
              </a:ext>
            </a:extLst>
          </p:cNvPr>
          <p:cNvSpPr>
            <a:spLocks noGrp="1"/>
          </p:cNvSpPr>
          <p:nvPr>
            <p:ph type="sldNum" sz="quarter" idx="5"/>
          </p:nvPr>
        </p:nvSpPr>
        <p:spPr bwMode="auto">
          <a:xfrm>
            <a:off x="5620977" y="9670853"/>
            <a:ext cx="1478323"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5867B7-E391-4A67-99B4-94B94A8C6393}" type="slidenum">
              <a:rPr lang="en-AU" altLang="en-US" sz="1100"/>
              <a:pPr>
                <a:spcBef>
                  <a:spcPct val="0"/>
                </a:spcBef>
              </a:pPr>
              <a:t>11</a:t>
            </a:fld>
            <a:endParaRPr lang="en-AU" altLang="en-US" sz="1100" dirty="0"/>
          </a:p>
        </p:txBody>
      </p:sp>
      <p:sp>
        <p:nvSpPr>
          <p:cNvPr id="7" name="Footer Placeholder 1">
            <a:extLst>
              <a:ext uri="{FF2B5EF4-FFF2-40B4-BE49-F238E27FC236}">
                <a16:creationId xmlns:a16="http://schemas.microsoft.com/office/drawing/2014/main" id="{1CD8EB3A-7948-4DBD-A373-80E26976CFBA}"/>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FE69E11-9B4F-469E-89B1-6DA2A74EE8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A66EA3E-AFED-4668-8066-27921463CC96}"/>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Key points:</a:t>
            </a:r>
          </a:p>
          <a:p>
            <a:pPr marL="171450" indent="-171450">
              <a:buFont typeface="Arial" panose="020B0604020202020204" pitchFamily="34" charset="0"/>
              <a:buChar char="•"/>
              <a:defRPr/>
            </a:pPr>
            <a:r>
              <a:rPr lang="en-US" altLang="en-US" dirty="0"/>
              <a:t>Simply read out the content of the slide</a:t>
            </a:r>
          </a:p>
        </p:txBody>
      </p:sp>
      <p:sp>
        <p:nvSpPr>
          <p:cNvPr id="28676" name="Slide Number Placeholder 3">
            <a:extLst>
              <a:ext uri="{FF2B5EF4-FFF2-40B4-BE49-F238E27FC236}">
                <a16:creationId xmlns:a16="http://schemas.microsoft.com/office/drawing/2014/main" id="{834F2F55-7293-434F-BC11-6E5329983A5F}"/>
              </a:ext>
            </a:extLst>
          </p:cNvPr>
          <p:cNvSpPr>
            <a:spLocks noGrp="1"/>
          </p:cNvSpPr>
          <p:nvPr>
            <p:ph type="sldNum" sz="quarter" idx="5"/>
          </p:nvPr>
        </p:nvSpPr>
        <p:spPr bwMode="auto">
          <a:xfrm>
            <a:off x="5548056" y="9670853"/>
            <a:ext cx="1551244"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B45C97-237A-43BB-A26D-7CC9226B12FF}" type="slidenum">
              <a:rPr lang="en-AU" altLang="en-US" sz="1100"/>
              <a:pPr>
                <a:spcBef>
                  <a:spcPct val="0"/>
                </a:spcBef>
              </a:pPr>
              <a:t>12</a:t>
            </a:fld>
            <a:endParaRPr lang="en-AU" altLang="en-US" sz="1100" dirty="0"/>
          </a:p>
        </p:txBody>
      </p:sp>
      <p:sp>
        <p:nvSpPr>
          <p:cNvPr id="7" name="Footer Placeholder 1">
            <a:extLst>
              <a:ext uri="{FF2B5EF4-FFF2-40B4-BE49-F238E27FC236}">
                <a16:creationId xmlns:a16="http://schemas.microsoft.com/office/drawing/2014/main" id="{5A18E54E-2890-41DB-9758-9BF0058E06F6}"/>
              </a:ext>
            </a:extLst>
          </p:cNvPr>
          <p:cNvSpPr>
            <a:spLocks noGrp="1"/>
          </p:cNvSpPr>
          <p:nvPr>
            <p:ph type="ftr" sz="quarter" idx="4"/>
          </p:nvPr>
        </p:nvSpPr>
        <p:spPr>
          <a:xfrm>
            <a:off x="0" y="9670853"/>
            <a:ext cx="5198929"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E72801E-5889-45DB-A3DE-CC630CF09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B7CA348-CAF5-4FD5-92E8-401358DC622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a:defRPr/>
            </a:pPr>
            <a:r>
              <a:rPr lang="en-US" altLang="en-US" b="1" dirty="0"/>
              <a:t>Key points:</a:t>
            </a:r>
          </a:p>
          <a:p>
            <a:pPr marL="171450" indent="-171450">
              <a:buFont typeface="Arial" panose="020B0604020202020204" pitchFamily="34" charset="0"/>
              <a:buChar char="•"/>
              <a:defRPr/>
            </a:pPr>
            <a:r>
              <a:rPr lang="en-US" altLang="en-US" dirty="0"/>
              <a:t>Answer as many questions as you can in the time available.</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dirty="0"/>
              <a:t>Any outstanding questions should be noted and a time to address these queries made for the near future.</a:t>
            </a:r>
          </a:p>
        </p:txBody>
      </p:sp>
      <p:sp>
        <p:nvSpPr>
          <p:cNvPr id="30724" name="Slide Number Placeholder 3">
            <a:extLst>
              <a:ext uri="{FF2B5EF4-FFF2-40B4-BE49-F238E27FC236}">
                <a16:creationId xmlns:a16="http://schemas.microsoft.com/office/drawing/2014/main" id="{C83083C8-DD6A-4CEE-B987-EB86B2E34D1A}"/>
              </a:ext>
            </a:extLst>
          </p:cNvPr>
          <p:cNvSpPr>
            <a:spLocks noGrp="1"/>
          </p:cNvSpPr>
          <p:nvPr>
            <p:ph type="sldNum" sz="quarter" idx="5"/>
          </p:nvPr>
        </p:nvSpPr>
        <p:spPr bwMode="auto">
          <a:xfrm>
            <a:off x="5693899" y="9670853"/>
            <a:ext cx="1405402"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260750-4C52-4CB3-AF53-F6149670601E}" type="slidenum">
              <a:rPr lang="en-AU" altLang="en-US" sz="1100"/>
              <a:pPr>
                <a:spcBef>
                  <a:spcPct val="0"/>
                </a:spcBef>
              </a:pPr>
              <a:t>13</a:t>
            </a:fld>
            <a:endParaRPr lang="en-AU" altLang="en-US" sz="1100" dirty="0"/>
          </a:p>
        </p:txBody>
      </p:sp>
      <p:sp>
        <p:nvSpPr>
          <p:cNvPr id="7" name="Footer Placeholder 1">
            <a:extLst>
              <a:ext uri="{FF2B5EF4-FFF2-40B4-BE49-F238E27FC236}">
                <a16:creationId xmlns:a16="http://schemas.microsoft.com/office/drawing/2014/main" id="{4E02233B-6D5A-4372-A46C-8A5626CB1F67}"/>
              </a:ext>
            </a:extLst>
          </p:cNvPr>
          <p:cNvSpPr>
            <a:spLocks noGrp="1"/>
          </p:cNvSpPr>
          <p:nvPr>
            <p:ph type="ftr" sz="quarter" idx="4"/>
          </p:nvPr>
        </p:nvSpPr>
        <p:spPr>
          <a:xfrm>
            <a:off x="0" y="9677066"/>
            <a:ext cx="5198929"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BF1D18E-D705-4D8B-A465-1DD8C520E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9FD0CEB-DA3E-49CD-BE04-45C89E0B0E02}"/>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en-US"/>
          </a:p>
        </p:txBody>
      </p:sp>
      <p:sp>
        <p:nvSpPr>
          <p:cNvPr id="32772" name="Slide Number Placeholder 3">
            <a:extLst>
              <a:ext uri="{FF2B5EF4-FFF2-40B4-BE49-F238E27FC236}">
                <a16:creationId xmlns:a16="http://schemas.microsoft.com/office/drawing/2014/main" id="{515A2030-2709-4D8C-993F-721DB2F4B56C}"/>
              </a:ext>
            </a:extLst>
          </p:cNvPr>
          <p:cNvSpPr>
            <a:spLocks noGrp="1"/>
          </p:cNvSpPr>
          <p:nvPr>
            <p:ph type="sldNum" sz="quarter" idx="5"/>
          </p:nvPr>
        </p:nvSpPr>
        <p:spPr bwMode="auto">
          <a:xfrm>
            <a:off x="5402214" y="9670853"/>
            <a:ext cx="1697087"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6885-2E16-4486-9D3E-9B26EA1E7AE6}" type="slidenum">
              <a:rPr lang="en-AU" altLang="en-US" sz="1100"/>
              <a:pPr>
                <a:spcBef>
                  <a:spcPct val="0"/>
                </a:spcBef>
              </a:pPr>
              <a:t>14</a:t>
            </a:fld>
            <a:endParaRPr lang="en-AU" altLang="en-US" sz="1100" dirty="0"/>
          </a:p>
        </p:txBody>
      </p:sp>
      <p:sp>
        <p:nvSpPr>
          <p:cNvPr id="7" name="Footer Placeholder 1">
            <a:extLst>
              <a:ext uri="{FF2B5EF4-FFF2-40B4-BE49-F238E27FC236}">
                <a16:creationId xmlns:a16="http://schemas.microsoft.com/office/drawing/2014/main" id="{E83E134E-66BF-4CAC-A4B8-FEB3D9856839}"/>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5C87308-5F18-4FE2-B90F-4D9B5892B1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FD916F6-3A46-492F-B444-DE392143DE89}"/>
              </a:ext>
            </a:extLst>
          </p:cNvPr>
          <p:cNvSpPr>
            <a:spLocks noGrp="1"/>
          </p:cNvSpPr>
          <p:nvPr>
            <p:ph type="body" idx="1"/>
          </p:nvPr>
        </p:nvSpPr>
        <p:spPr bwMode="auto">
          <a:xfrm>
            <a:off x="710902" y="4926407"/>
            <a:ext cx="5679926" cy="4030696"/>
          </a:xfrm>
        </p:spPr>
        <p:txBody>
          <a:bodyPr wrap="square" numCol="1" anchor="t" anchorCtr="0" compatLnSpc="1">
            <a:prstTxWarp prst="textNoShape">
              <a:avLst/>
            </a:prstTxWarp>
          </a:bodyPr>
          <a:lstStyle/>
          <a:p>
            <a:pPr eaLnBrk="1" hangingPunct="1">
              <a:spcBef>
                <a:spcPct val="0"/>
              </a:spcBef>
              <a:defRPr/>
            </a:pPr>
            <a:r>
              <a:rPr lang="en-US" b="1" dirty="0"/>
              <a:t>Facilitator notes</a:t>
            </a:r>
            <a:endParaRPr lang="en-AU" dirty="0"/>
          </a:p>
          <a:p>
            <a:pPr eaLnBrk="1" hangingPunct="1">
              <a:spcBef>
                <a:spcPct val="0"/>
              </a:spcBef>
              <a:defRPr/>
            </a:pPr>
            <a:endParaRPr lang="en-US" dirty="0"/>
          </a:p>
          <a:p>
            <a:pPr eaLnBrk="1" hangingPunct="1">
              <a:spcBef>
                <a:spcPct val="0"/>
              </a:spcBef>
              <a:defRPr/>
            </a:pPr>
            <a:r>
              <a:rPr lang="en-US" b="1" dirty="0"/>
              <a:t>Key points </a:t>
            </a:r>
            <a:endParaRPr lang="en-AU" dirty="0"/>
          </a:p>
          <a:p>
            <a:pPr marL="193697" indent="-193697" eaLnBrk="1" hangingPunct="1">
              <a:spcBef>
                <a:spcPct val="0"/>
              </a:spcBef>
              <a:buFont typeface="Arial" panose="020B0604020202020204" pitchFamily="34" charset="0"/>
              <a:buChar char="•"/>
              <a:defRPr/>
            </a:pPr>
            <a:r>
              <a:rPr lang="en-US" dirty="0"/>
              <a:t>The learning outcomes provide the participants with a clear outline of the training session. </a:t>
            </a:r>
          </a:p>
          <a:p>
            <a:pPr marL="193697" indent="-193697" eaLnBrk="1" hangingPunct="1">
              <a:spcBef>
                <a:spcPct val="0"/>
              </a:spcBef>
              <a:buFont typeface="Arial" panose="020B0604020202020204" pitchFamily="34" charset="0"/>
              <a:buChar char="•"/>
              <a:defRPr/>
            </a:pPr>
            <a:r>
              <a:rPr lang="en-US" dirty="0"/>
              <a:t>It may be appropriate to ask the participants if they have any questions before you commence the session (brainstorm activity) </a:t>
            </a:r>
          </a:p>
          <a:p>
            <a:pPr eaLnBrk="1" hangingPunct="1">
              <a:spcBef>
                <a:spcPct val="0"/>
              </a:spcBef>
              <a:defRPr/>
            </a:pPr>
            <a:endParaRPr lang="en-AU" dirty="0"/>
          </a:p>
          <a:p>
            <a:pPr eaLnBrk="1" hangingPunct="1">
              <a:spcBef>
                <a:spcPct val="0"/>
              </a:spcBef>
              <a:defRPr/>
            </a:pPr>
            <a:r>
              <a:rPr lang="en-US" b="1" dirty="0"/>
              <a:t>Suggested activity </a:t>
            </a:r>
            <a:endParaRPr lang="en-AU" dirty="0"/>
          </a:p>
          <a:p>
            <a:pPr marL="193697" indent="-193697" eaLnBrk="1" hangingPunct="1">
              <a:spcBef>
                <a:spcPct val="0"/>
              </a:spcBef>
              <a:buFont typeface="Arial" panose="020B0604020202020204" pitchFamily="34" charset="0"/>
              <a:buChar char="•"/>
              <a:defRPr/>
            </a:pPr>
            <a:r>
              <a:rPr lang="en-US" dirty="0"/>
              <a:t>A brainstorm activity will enable you to gain an understanding of what the participants’ learning needs are. </a:t>
            </a:r>
          </a:p>
          <a:p>
            <a:pPr marL="193697" indent="-193697" eaLnBrk="1" hangingPunct="1">
              <a:buFont typeface="Arial" panose="020B0604020202020204" pitchFamily="34" charset="0"/>
              <a:buChar char="•"/>
              <a:defRPr/>
            </a:pPr>
            <a:r>
              <a:rPr lang="en-US" dirty="0"/>
              <a:t>Ask the participants what</a:t>
            </a:r>
            <a:r>
              <a:rPr lang="en-AU" dirty="0"/>
              <a:t> </a:t>
            </a:r>
            <a:r>
              <a:rPr lang="en-US" dirty="0"/>
              <a:t>they would like to learn from the session and write up on a whiteboard or butcher’s paper. </a:t>
            </a:r>
            <a:endParaRPr lang="en-AU" dirty="0"/>
          </a:p>
          <a:p>
            <a:pPr marL="193697" indent="-193697" eaLnBrk="1" hangingPunct="1">
              <a:buFont typeface="Arial" panose="020B0604020202020204" pitchFamily="34" charset="0"/>
              <a:buChar char="•"/>
              <a:defRPr/>
            </a:pPr>
            <a:r>
              <a:rPr lang="en-US" dirty="0"/>
              <a:t>At the end of the session, return to the list and ensure that you address any points that have not been answered. Some points may be covered in the other two training sessions supplied in this </a:t>
            </a:r>
            <a:r>
              <a:rPr lang="en-US" i="1" dirty="0"/>
              <a:t>ACP Train-the-Trainer Guide</a:t>
            </a:r>
            <a:r>
              <a:rPr lang="en-US" dirty="0"/>
              <a:t>. Or you may choose to set up another session to address these points or if it is an individual need that was not met, you may wish to meet with that person after the session and discuss.</a:t>
            </a:r>
          </a:p>
          <a:p>
            <a:pPr eaLnBrk="1" hangingPunct="1">
              <a:buFont typeface="Arial" panose="020B0604020202020204" pitchFamily="34" charset="0"/>
              <a:buNone/>
              <a:defRPr/>
            </a:pPr>
            <a:endParaRPr lang="en-US" dirty="0"/>
          </a:p>
        </p:txBody>
      </p:sp>
      <p:sp>
        <p:nvSpPr>
          <p:cNvPr id="8196" name="Slide Number Placeholder 3">
            <a:extLst>
              <a:ext uri="{FF2B5EF4-FFF2-40B4-BE49-F238E27FC236}">
                <a16:creationId xmlns:a16="http://schemas.microsoft.com/office/drawing/2014/main" id="{7EF8D96D-04DC-4C3F-849D-9A2E89B715AE}"/>
              </a:ext>
            </a:extLst>
          </p:cNvPr>
          <p:cNvSpPr>
            <a:spLocks noGrp="1"/>
          </p:cNvSpPr>
          <p:nvPr>
            <p:ph type="sldNum" sz="quarter" idx="5"/>
          </p:nvPr>
        </p:nvSpPr>
        <p:spPr bwMode="auto">
          <a:xfrm>
            <a:off x="5734402" y="9670853"/>
            <a:ext cx="1364899"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A37925-2C5D-42EB-BA0C-FA9671822E32}" type="slidenum">
              <a:rPr lang="en-AU" altLang="en-US" sz="1100"/>
              <a:pPr>
                <a:spcBef>
                  <a:spcPct val="0"/>
                </a:spcBef>
              </a:pPr>
              <a:t>2</a:t>
            </a:fld>
            <a:endParaRPr lang="en-AU" altLang="en-US" sz="1100" dirty="0"/>
          </a:p>
        </p:txBody>
      </p:sp>
      <p:sp>
        <p:nvSpPr>
          <p:cNvPr id="8" name="Footer Placeholder 1">
            <a:extLst>
              <a:ext uri="{FF2B5EF4-FFF2-40B4-BE49-F238E27FC236}">
                <a16:creationId xmlns:a16="http://schemas.microsoft.com/office/drawing/2014/main" id="{50D563B3-3618-4A4E-AD98-71E76373C385}"/>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1C5EB7D-5175-435E-97D8-F645D20F2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A8C19B8-ED32-4B56-AB46-93246BFB781A}"/>
              </a:ext>
            </a:extLst>
          </p:cNvPr>
          <p:cNvSpPr>
            <a:spLocks noGrp="1"/>
          </p:cNvSpPr>
          <p:nvPr>
            <p:ph type="body" idx="1"/>
          </p:nvPr>
        </p:nvSpPr>
        <p:spPr bwMode="auto">
          <a:xfrm>
            <a:off x="710902" y="4926406"/>
            <a:ext cx="5679926" cy="4439371"/>
          </a:xfrm>
        </p:spPr>
        <p:txBody>
          <a:bodyPr wrap="square" numCol="1" anchor="t" anchorCtr="0" compatLnSpc="1">
            <a:prstTxWarp prst="textNoShape">
              <a:avLst/>
            </a:prstTxWarp>
          </a:bodyPr>
          <a:lstStyle/>
          <a:p>
            <a:pPr eaLnBrk="1" hangingPunct="1">
              <a:spcBef>
                <a:spcPct val="0"/>
              </a:spcBef>
              <a:defRPr/>
            </a:pPr>
            <a:r>
              <a:rPr lang="en-US" altLang="en-US" b="1" dirty="0"/>
              <a:t>Facilitator notes </a:t>
            </a:r>
            <a:br>
              <a:rPr lang="en-US" altLang="en-US" b="1" dirty="0"/>
            </a:br>
            <a:br>
              <a:rPr lang="en-US" altLang="en-US" b="1" dirty="0"/>
            </a:br>
            <a:r>
              <a:rPr lang="en-US" altLang="en-US" b="1" dirty="0"/>
              <a:t>Key points</a:t>
            </a:r>
          </a:p>
          <a:p>
            <a:pPr marL="193697" indent="-193697" eaLnBrk="1" hangingPunct="1">
              <a:spcBef>
                <a:spcPct val="0"/>
              </a:spcBef>
              <a:buFont typeface="Arial" panose="020B0604020202020204" pitchFamily="34" charset="0"/>
              <a:buChar char="•"/>
              <a:defRPr/>
            </a:pPr>
            <a:r>
              <a:rPr lang="en-AU" altLang="en-US" dirty="0"/>
              <a:t>ACP conversations may be both challenging and rewarding. They involve discussing issues around death and dying, fears and loss of capacity.  </a:t>
            </a:r>
          </a:p>
          <a:p>
            <a:pPr marL="193697" indent="-193697" eaLnBrk="1" hangingPunct="1">
              <a:spcBef>
                <a:spcPct val="0"/>
              </a:spcBef>
              <a:buFont typeface="Arial" panose="020B0604020202020204" pitchFamily="34" charset="0"/>
              <a:buChar char="•"/>
              <a:defRPr/>
            </a:pPr>
            <a:r>
              <a:rPr lang="en-AU" altLang="en-US" dirty="0"/>
              <a:t>Many families have never broached these topics before and therefore conversations can be very emotional.  </a:t>
            </a:r>
          </a:p>
          <a:p>
            <a:pPr marL="193697" indent="-193697" eaLnBrk="1" hangingPunct="1">
              <a:spcBef>
                <a:spcPct val="0"/>
              </a:spcBef>
              <a:buFont typeface="Arial" panose="020B0604020202020204" pitchFamily="34" charset="0"/>
              <a:buChar char="•"/>
              <a:defRPr/>
            </a:pPr>
            <a:r>
              <a:rPr lang="en-AU" altLang="en-US" dirty="0"/>
              <a:t>Discuss the concepts of self awareness and professional boundaries in relation to effective communication. </a:t>
            </a:r>
          </a:p>
          <a:p>
            <a:pPr eaLnBrk="1" hangingPunct="1">
              <a:spcBef>
                <a:spcPct val="0"/>
              </a:spcBef>
              <a:defRPr/>
            </a:pPr>
            <a:endParaRPr lang="en-AU" altLang="en-US" dirty="0"/>
          </a:p>
          <a:p>
            <a:pPr>
              <a:spcBef>
                <a:spcPct val="0"/>
              </a:spcBef>
              <a:defRPr/>
            </a:pPr>
            <a:r>
              <a:rPr lang="en-US" altLang="en-US" b="1" dirty="0"/>
              <a:t>Suggested activity </a:t>
            </a:r>
          </a:p>
          <a:p>
            <a:pPr marL="193697" indent="-193697">
              <a:spcBef>
                <a:spcPct val="0"/>
              </a:spcBef>
              <a:buFont typeface="Arial" panose="020B0604020202020204" pitchFamily="34" charset="0"/>
              <a:buChar char="•"/>
              <a:defRPr/>
            </a:pPr>
            <a:r>
              <a:rPr lang="en-US" altLang="en-US" dirty="0"/>
              <a:t>Spend 5 minutes introducing the participants to the Dying to Talk Discussion Starter booklet.</a:t>
            </a:r>
          </a:p>
          <a:p>
            <a:pPr marL="193697" indent="-193697" eaLnBrk="1" hangingPunct="1">
              <a:spcBef>
                <a:spcPct val="0"/>
              </a:spcBef>
              <a:buFont typeface="Arial" panose="020B0604020202020204" pitchFamily="34" charset="0"/>
              <a:buChar char="•"/>
              <a:defRPr/>
            </a:pPr>
            <a:r>
              <a:rPr lang="en-AU" altLang="en-US" dirty="0"/>
              <a:t>For a longer session, you may wish to use activity 1 in the booklet. </a:t>
            </a:r>
          </a:p>
          <a:p>
            <a:pPr eaLnBrk="1" hangingPunct="1">
              <a:spcBef>
                <a:spcPct val="0"/>
              </a:spcBef>
              <a:defRPr/>
            </a:pPr>
            <a:endParaRPr lang="en-US" altLang="en-US" b="1" dirty="0"/>
          </a:p>
          <a:p>
            <a:pPr eaLnBrk="1" hangingPunct="1">
              <a:spcBef>
                <a:spcPct val="0"/>
              </a:spcBef>
              <a:defRPr/>
            </a:pPr>
            <a:r>
              <a:rPr lang="en-US" altLang="en-US" b="1" dirty="0"/>
              <a:t>Resources</a:t>
            </a:r>
            <a:endParaRPr lang="en-AU" altLang="en-US" dirty="0"/>
          </a:p>
          <a:p>
            <a:pPr marL="193697" indent="-193697" eaLnBrk="1" hangingPunct="1">
              <a:buFont typeface="Arial" panose="020B0604020202020204" pitchFamily="34" charset="0"/>
              <a:buChar char="•"/>
              <a:defRPr/>
            </a:pPr>
            <a:r>
              <a:rPr lang="en-AU" altLang="en-US" dirty="0"/>
              <a:t>Palliative Care Australia website page: </a:t>
            </a:r>
            <a:r>
              <a:rPr lang="en-AU" altLang="en-US" i="1" dirty="0"/>
              <a:t>Dying to talk Discussion Starter</a:t>
            </a:r>
            <a:r>
              <a:rPr lang="en-AU" altLang="en-US" dirty="0"/>
              <a:t> available at: </a:t>
            </a:r>
            <a:r>
              <a:rPr lang="en-AU" altLang="en-US" dirty="0">
                <a:hlinkClick r:id="rId3"/>
              </a:rPr>
              <a:t>http://dyingtotalk.org.au/discussion-starter/</a:t>
            </a:r>
            <a:r>
              <a:rPr lang="en-AU" altLang="en-US" dirty="0"/>
              <a:t> in the </a:t>
            </a:r>
            <a:r>
              <a:rPr lang="en-AU" altLang="en-US" i="1" dirty="0"/>
              <a:t>Section 4: Discussion Starters </a:t>
            </a:r>
            <a:r>
              <a:rPr lang="en-AU" altLang="en-US" dirty="0"/>
              <a:t>in </a:t>
            </a:r>
            <a:r>
              <a:rPr lang="en-AU" altLang="en-US" i="1" dirty="0"/>
              <a:t>the Guide.  </a:t>
            </a:r>
            <a:r>
              <a:rPr lang="en-AU" altLang="en-US" dirty="0"/>
              <a:t>Dying to Talk encourages Australians of all ages and levels of health to talk about dying. Dying to Talk aims to reach into the community to normalise dying and to help Australians work out what’s right for them at the end of their lives. </a:t>
            </a:r>
          </a:p>
        </p:txBody>
      </p:sp>
      <p:sp>
        <p:nvSpPr>
          <p:cNvPr id="10244" name="Slide Number Placeholder 3">
            <a:extLst>
              <a:ext uri="{FF2B5EF4-FFF2-40B4-BE49-F238E27FC236}">
                <a16:creationId xmlns:a16="http://schemas.microsoft.com/office/drawing/2014/main" id="{0EDC52C5-1C45-4261-B4F2-C7B9D981F3EC}"/>
              </a:ext>
            </a:extLst>
          </p:cNvPr>
          <p:cNvSpPr>
            <a:spLocks noGrp="1"/>
          </p:cNvSpPr>
          <p:nvPr>
            <p:ph type="sldNum" sz="quarter" idx="5"/>
          </p:nvPr>
        </p:nvSpPr>
        <p:spPr bwMode="auto">
          <a:xfrm>
            <a:off x="5458437" y="9670853"/>
            <a:ext cx="1640863"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A22781D-7205-4C8C-9B6C-BD53418573BC}" type="slidenum">
              <a:rPr lang="en-AU" altLang="en-US" sz="1100"/>
              <a:pPr>
                <a:spcBef>
                  <a:spcPct val="0"/>
                </a:spcBef>
              </a:pPr>
              <a:t>3</a:t>
            </a:fld>
            <a:endParaRPr lang="en-AU" altLang="en-US" sz="1100"/>
          </a:p>
        </p:txBody>
      </p:sp>
      <p:sp>
        <p:nvSpPr>
          <p:cNvPr id="8" name="Footer Placeholder 1">
            <a:extLst>
              <a:ext uri="{FF2B5EF4-FFF2-40B4-BE49-F238E27FC236}">
                <a16:creationId xmlns:a16="http://schemas.microsoft.com/office/drawing/2014/main" id="{F14FAA68-C747-44CF-B325-A949E9D8440F}"/>
              </a:ext>
            </a:extLst>
          </p:cNvPr>
          <p:cNvSpPr>
            <a:spLocks noGrp="1"/>
          </p:cNvSpPr>
          <p:nvPr>
            <p:ph type="ftr" sz="quarter" idx="4"/>
          </p:nvPr>
        </p:nvSpPr>
        <p:spPr>
          <a:xfrm>
            <a:off x="0" y="9670853"/>
            <a:ext cx="5053087"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7BA38A5-EFC4-44DD-B48D-F993B852E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2FA47F2-C919-46DD-A869-CB1803BF2B4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1" dirty="0"/>
              <a:t>Facilitator notes </a:t>
            </a:r>
          </a:p>
          <a:p>
            <a:pPr>
              <a:defRPr/>
            </a:pPr>
            <a:endParaRPr lang="en-US" altLang="en-US" b="1" dirty="0"/>
          </a:p>
          <a:p>
            <a:pPr marL="171450" indent="-171450">
              <a:buFont typeface="Arial" panose="020B0604020202020204" pitchFamily="34" charset="0"/>
              <a:buChar char="•"/>
              <a:defRPr/>
            </a:pPr>
            <a:r>
              <a:rPr lang="en-US" altLang="en-US" dirty="0"/>
              <a:t>Simply read out contents of the slide</a:t>
            </a:r>
          </a:p>
        </p:txBody>
      </p:sp>
      <p:sp>
        <p:nvSpPr>
          <p:cNvPr id="12292" name="Slide Number Placeholder 3">
            <a:extLst>
              <a:ext uri="{FF2B5EF4-FFF2-40B4-BE49-F238E27FC236}">
                <a16:creationId xmlns:a16="http://schemas.microsoft.com/office/drawing/2014/main" id="{00CAA30E-A7DF-4FE2-A064-CFE3B252409B}"/>
              </a:ext>
            </a:extLst>
          </p:cNvPr>
          <p:cNvSpPr>
            <a:spLocks noGrp="1"/>
          </p:cNvSpPr>
          <p:nvPr>
            <p:ph type="sldNum" sz="quarter" idx="5"/>
          </p:nvPr>
        </p:nvSpPr>
        <p:spPr bwMode="auto">
          <a:xfrm>
            <a:off x="5693899" y="9670853"/>
            <a:ext cx="1405402"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05D123D-F19B-4881-AF61-4670FFFB81BA}" type="slidenum">
              <a:rPr lang="en-AU" altLang="en-US" sz="1100"/>
              <a:pPr>
                <a:spcBef>
                  <a:spcPct val="0"/>
                </a:spcBef>
              </a:pPr>
              <a:t>4</a:t>
            </a:fld>
            <a:endParaRPr lang="en-AU" altLang="en-US" sz="1100" dirty="0"/>
          </a:p>
        </p:txBody>
      </p:sp>
      <p:sp>
        <p:nvSpPr>
          <p:cNvPr id="7" name="Footer Placeholder 1">
            <a:extLst>
              <a:ext uri="{FF2B5EF4-FFF2-40B4-BE49-F238E27FC236}">
                <a16:creationId xmlns:a16="http://schemas.microsoft.com/office/drawing/2014/main" id="{AB6FDB53-DC1E-42E9-B650-D90CE7396D15}"/>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2035AB5-DBCE-46F7-B49B-F4B7672169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3D4E1F0-8EEC-4AF1-9244-2D9284F92D41}"/>
              </a:ext>
            </a:extLst>
          </p:cNvPr>
          <p:cNvSpPr>
            <a:spLocks noGrp="1"/>
          </p:cNvSpPr>
          <p:nvPr>
            <p:ph type="body" idx="1"/>
          </p:nvPr>
        </p:nvSpPr>
        <p:spPr bwMode="auto">
          <a:xfrm>
            <a:off x="710902" y="4926407"/>
            <a:ext cx="5679926" cy="4030696"/>
          </a:xfrm>
        </p:spPr>
        <p:txBody>
          <a:bodyPr wrap="square" numCol="1" anchor="t" anchorCtr="0" compatLnSpc="1">
            <a:prstTxWarp prst="textNoShape">
              <a:avLst/>
            </a:prstTxWarp>
          </a:bodyPr>
          <a:lstStyle/>
          <a:p>
            <a:pPr eaLnBrk="1" hangingPunct="1">
              <a:spcBef>
                <a:spcPct val="0"/>
              </a:spcBef>
              <a:defRPr/>
            </a:pPr>
            <a:r>
              <a:rPr lang="en-US" altLang="en-US" b="1" dirty="0"/>
              <a:t>Facilitator notes </a:t>
            </a:r>
            <a:endParaRPr lang="en-AU" altLang="en-US" dirty="0"/>
          </a:p>
          <a:p>
            <a:pPr eaLnBrk="1" hangingPunct="1">
              <a:spcBef>
                <a:spcPct val="0"/>
              </a:spcBef>
              <a:defRPr/>
            </a:pPr>
            <a:endParaRPr lang="en-AU" altLang="en-US" b="1" dirty="0"/>
          </a:p>
          <a:p>
            <a:pPr eaLnBrk="1" hangingPunct="1">
              <a:spcBef>
                <a:spcPct val="0"/>
              </a:spcBef>
              <a:defRPr/>
            </a:pPr>
            <a:r>
              <a:rPr lang="en-AU" altLang="en-US" b="1" dirty="0"/>
              <a:t>Key points</a:t>
            </a:r>
            <a:endParaRPr lang="en-AU" altLang="en-US" dirty="0"/>
          </a:p>
          <a:p>
            <a:pPr marL="193697" indent="-193697" eaLnBrk="1" hangingPunct="1">
              <a:spcBef>
                <a:spcPct val="0"/>
              </a:spcBef>
              <a:buFont typeface="Arial" panose="020B0604020202020204" pitchFamily="34" charset="0"/>
              <a:buChar char="•"/>
              <a:defRPr/>
            </a:pPr>
            <a:r>
              <a:rPr lang="en-AU" altLang="en-US" dirty="0"/>
              <a:t>Staff in RACFs are well placed to ‘see’ their residents. Care staff often recognise functional, emotional and cognitive changes in residents before anyone else.</a:t>
            </a:r>
          </a:p>
          <a:p>
            <a:pPr marL="193697" indent="-193697" eaLnBrk="1" hangingPunct="1">
              <a:spcBef>
                <a:spcPct val="0"/>
              </a:spcBef>
              <a:buFont typeface="Arial" panose="020B0604020202020204" pitchFamily="34" charset="0"/>
              <a:buChar char="•"/>
              <a:defRPr/>
            </a:pPr>
            <a:r>
              <a:rPr lang="en-AU" altLang="en-US" dirty="0"/>
              <a:t>Discuss the importance of not ‘missing’ the verbal and visual cues (from resident, their family and/or substitute decision maker(s) and that what may seem like a ‘throw-away’ comment may actually lead to important advance care planning conversations. </a:t>
            </a:r>
          </a:p>
          <a:p>
            <a:pPr marL="193697" indent="-193697" eaLnBrk="1" hangingPunct="1">
              <a:spcBef>
                <a:spcPct val="0"/>
              </a:spcBef>
              <a:buFont typeface="Arial" panose="020B0604020202020204" pitchFamily="34" charset="0"/>
              <a:buChar char="•"/>
              <a:defRPr/>
            </a:pPr>
            <a:r>
              <a:rPr lang="en-AU" altLang="en-US" dirty="0"/>
              <a:t>Explain how asking a very simple, open-ended question e.g. “Daisy, how are you feeling today?” may be enough to open-up a conversation.</a:t>
            </a:r>
          </a:p>
          <a:p>
            <a:pPr eaLnBrk="1" hangingPunct="1">
              <a:spcBef>
                <a:spcPct val="0"/>
              </a:spcBef>
              <a:defRPr/>
            </a:pPr>
            <a:endParaRPr lang="en-AU" altLang="en-US" dirty="0"/>
          </a:p>
          <a:p>
            <a:pPr eaLnBrk="1" hangingPunct="1">
              <a:spcBef>
                <a:spcPct val="0"/>
              </a:spcBef>
              <a:defRPr/>
            </a:pPr>
            <a:r>
              <a:rPr lang="en-AU" altLang="en-US" dirty="0"/>
              <a:t> </a:t>
            </a:r>
            <a:r>
              <a:rPr lang="en-US" altLang="en-US" b="1" dirty="0"/>
              <a:t>Suggested activity </a:t>
            </a:r>
            <a:endParaRPr lang="en-AU" altLang="en-US" dirty="0"/>
          </a:p>
          <a:p>
            <a:pPr marL="193697" indent="-193697" eaLnBrk="1" hangingPunct="1">
              <a:spcBef>
                <a:spcPct val="0"/>
              </a:spcBef>
              <a:buFont typeface="Arial" panose="020B0604020202020204" pitchFamily="34" charset="0"/>
              <a:buChar char="•"/>
              <a:defRPr/>
            </a:pPr>
            <a:r>
              <a:rPr lang="en-AU" altLang="en-US" dirty="0"/>
              <a:t>Discuss in a large group: Give some examples of cues that you now realise may be triggers for advance care planning discussions. </a:t>
            </a:r>
          </a:p>
          <a:p>
            <a:pPr marL="0" indent="0" eaLnBrk="1" hangingPunct="1">
              <a:spcBef>
                <a:spcPct val="0"/>
              </a:spcBef>
              <a:buFont typeface="Arial" panose="020B0604020202020204" pitchFamily="34" charset="0"/>
              <a:buNone/>
              <a:defRPr/>
            </a:pPr>
            <a:endParaRPr lang="en-AU" altLang="en-US" dirty="0"/>
          </a:p>
        </p:txBody>
      </p:sp>
      <p:sp>
        <p:nvSpPr>
          <p:cNvPr id="14340" name="Slide Number Placeholder 3">
            <a:extLst>
              <a:ext uri="{FF2B5EF4-FFF2-40B4-BE49-F238E27FC236}">
                <a16:creationId xmlns:a16="http://schemas.microsoft.com/office/drawing/2014/main" id="{650ACEF8-5592-4B9D-8BA0-04085765A0A8}"/>
              </a:ext>
            </a:extLst>
          </p:cNvPr>
          <p:cNvSpPr>
            <a:spLocks noGrp="1"/>
          </p:cNvSpPr>
          <p:nvPr>
            <p:ph type="sldNum" sz="quarter" idx="5"/>
          </p:nvPr>
        </p:nvSpPr>
        <p:spPr bwMode="auto">
          <a:xfrm>
            <a:off x="5693899" y="9670853"/>
            <a:ext cx="1405402"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8815A8-993E-4104-ADD8-598BD20C6BB0}" type="slidenum">
              <a:rPr lang="en-AU" altLang="en-US" sz="1100"/>
              <a:pPr>
                <a:spcBef>
                  <a:spcPct val="0"/>
                </a:spcBef>
              </a:pPr>
              <a:t>5</a:t>
            </a:fld>
            <a:endParaRPr lang="en-AU" altLang="en-US" sz="1100"/>
          </a:p>
        </p:txBody>
      </p:sp>
      <p:sp>
        <p:nvSpPr>
          <p:cNvPr id="7" name="Footer Placeholder 1">
            <a:extLst>
              <a:ext uri="{FF2B5EF4-FFF2-40B4-BE49-F238E27FC236}">
                <a16:creationId xmlns:a16="http://schemas.microsoft.com/office/drawing/2014/main" id="{3A66FE77-37B0-4926-8E9C-8DD3A04DF3FD}"/>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B903C9-E730-4930-AD97-3B503865B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FEC4451-F3B1-4C79-9F4D-3AC71AAA9DDB}"/>
              </a:ext>
            </a:extLst>
          </p:cNvPr>
          <p:cNvSpPr>
            <a:spLocks noGrp="1"/>
          </p:cNvSpPr>
          <p:nvPr>
            <p:ph type="body" idx="1"/>
          </p:nvPr>
        </p:nvSpPr>
        <p:spPr bwMode="auto">
          <a:xfrm>
            <a:off x="708967" y="4926406"/>
            <a:ext cx="5681369" cy="4541444"/>
          </a:xfrm>
        </p:spPr>
        <p:txBody>
          <a:bodyPr wrap="square" numCol="1" anchor="t" anchorCtr="0" compatLnSpc="1">
            <a:prstTxWarp prst="textNoShape">
              <a:avLst/>
            </a:prstTxWarp>
          </a:bodyPr>
          <a:lstStyle/>
          <a:p>
            <a:pPr eaLnBrk="1" hangingPunct="1">
              <a:spcBef>
                <a:spcPct val="0"/>
              </a:spcBef>
              <a:defRPr/>
            </a:pPr>
            <a:r>
              <a:rPr lang="en-AU" altLang="en-US" b="1" dirty="0"/>
              <a:t>Facilitator notes</a:t>
            </a:r>
          </a:p>
          <a:p>
            <a:pPr eaLnBrk="1" hangingPunct="1">
              <a:spcBef>
                <a:spcPct val="0"/>
              </a:spcBef>
              <a:defRPr/>
            </a:pPr>
            <a:endParaRPr lang="en-AU" altLang="en-US" b="1" dirty="0"/>
          </a:p>
          <a:p>
            <a:pPr eaLnBrk="1" hangingPunct="1">
              <a:spcBef>
                <a:spcPct val="0"/>
              </a:spcBef>
              <a:defRPr/>
            </a:pPr>
            <a:r>
              <a:rPr lang="en-AU" altLang="en-US" b="1" dirty="0"/>
              <a:t>Key points</a:t>
            </a:r>
          </a:p>
          <a:p>
            <a:pPr marL="193697" indent="-193697" eaLnBrk="1" hangingPunct="1">
              <a:spcBef>
                <a:spcPct val="0"/>
              </a:spcBef>
              <a:buFont typeface="Arial" panose="020B0604020202020204" pitchFamily="34" charset="0"/>
              <a:buChar char="•"/>
              <a:defRPr/>
            </a:pPr>
            <a:r>
              <a:rPr lang="en-AU" altLang="en-US" dirty="0"/>
              <a:t>Discuss with participants the importance of their response and the value of active listening. </a:t>
            </a:r>
          </a:p>
          <a:p>
            <a:pPr marL="193697" indent="-193697" eaLnBrk="1" hangingPunct="1">
              <a:spcBef>
                <a:spcPct val="0"/>
              </a:spcBef>
              <a:buFont typeface="Arial" panose="020B0604020202020204" pitchFamily="34" charset="0"/>
              <a:buChar char="•"/>
              <a:defRPr/>
            </a:pPr>
            <a:r>
              <a:rPr lang="en-AU" altLang="en-US" dirty="0"/>
              <a:t>Discuss some examples of appropriate responses, encouraging participants to not just shut the conversation down.</a:t>
            </a:r>
          </a:p>
          <a:p>
            <a:pPr marL="193697" indent="-193697" eaLnBrk="1" hangingPunct="1">
              <a:spcBef>
                <a:spcPct val="0"/>
              </a:spcBef>
              <a:buFont typeface="Arial" panose="020B0604020202020204" pitchFamily="34" charset="0"/>
              <a:buChar char="•"/>
              <a:defRPr/>
            </a:pPr>
            <a:r>
              <a:rPr lang="en-AU" altLang="en-US" dirty="0"/>
              <a:t>Discuss with the participants the importance of ensuring that there is an agreed action in place before finishing the conversation. </a:t>
            </a:r>
          </a:p>
          <a:p>
            <a:pPr marL="193697" indent="-193697" eaLnBrk="1" hangingPunct="1">
              <a:spcBef>
                <a:spcPct val="0"/>
              </a:spcBef>
              <a:buFont typeface="Arial" panose="020B0604020202020204" pitchFamily="34" charset="0"/>
              <a:buChar char="•"/>
              <a:defRPr/>
            </a:pPr>
            <a:r>
              <a:rPr lang="en-AU" altLang="en-US" dirty="0"/>
              <a:t>Registered nurses (AHPRA registered) can register for access to the ACP Tracker on The Viewer via the Health Provider Portal</a:t>
            </a:r>
          </a:p>
          <a:p>
            <a:pPr marL="193697" indent="-193697" eaLnBrk="1" hangingPunct="1">
              <a:spcBef>
                <a:spcPct val="0"/>
              </a:spcBef>
              <a:buFont typeface="Arial" panose="020B0604020202020204" pitchFamily="34" charset="0"/>
              <a:buChar char="•"/>
              <a:defRPr/>
            </a:pPr>
            <a:endParaRPr lang="en-AU" altLang="en-US" dirty="0"/>
          </a:p>
          <a:p>
            <a:pPr marL="0" indent="0" eaLnBrk="1" hangingPunct="1">
              <a:spcBef>
                <a:spcPct val="0"/>
              </a:spcBef>
              <a:buFont typeface="Arial" panose="020B0604020202020204" pitchFamily="34" charset="0"/>
              <a:buNone/>
              <a:defRPr/>
            </a:pPr>
            <a:r>
              <a:rPr lang="en-AU" altLang="en-US" b="1" i="1" dirty="0"/>
              <a:t>Handout:</a:t>
            </a:r>
          </a:p>
          <a:p>
            <a:pPr marL="194400" lvl="0" indent="-193697" eaLnBrk="1" hangingPunct="1">
              <a:spcBef>
                <a:spcPct val="0"/>
              </a:spcBef>
              <a:buFont typeface="Arial" panose="020B0604020202020204" pitchFamily="34" charset="0"/>
              <a:buChar char="•"/>
              <a:defRPr/>
            </a:pPr>
            <a:r>
              <a:rPr lang="en-AU" altLang="en-US" dirty="0"/>
              <a:t>Factsheet 6 – </a:t>
            </a:r>
            <a:r>
              <a:rPr lang="en-AU" altLang="en-US" i="1" dirty="0"/>
              <a:t>Supporting Eligible Health Practitioners in using the Health Provider Portal (HPP) </a:t>
            </a:r>
            <a:br>
              <a:rPr lang="en-AU" altLang="en-US" i="1" dirty="0"/>
            </a:br>
            <a:r>
              <a:rPr lang="en-AU" altLang="en-US" dirty="0"/>
              <a:t>available at </a:t>
            </a:r>
            <a:r>
              <a:rPr lang="en-AU" altLang="en-US" dirty="0">
                <a:hlinkClick r:id="rId3"/>
              </a:rPr>
              <a:t>https://www.health.qld.gov.au/clinical-practice/database-tools/health-provider-portal/gps-resources/support</a:t>
            </a:r>
            <a:r>
              <a:rPr lang="en-AU" altLang="en-US" dirty="0"/>
              <a:t> </a:t>
            </a:r>
            <a:br>
              <a:rPr lang="en-AU" altLang="en-US" dirty="0"/>
            </a:br>
            <a:r>
              <a:rPr lang="en-AU" altLang="en-US" dirty="0"/>
              <a:t>available also in </a:t>
            </a:r>
            <a:r>
              <a:rPr lang="en-AU" altLang="en-US" i="1" dirty="0"/>
              <a:t>Section 4: Steps for accessing The Viewer via the Health Provider Portal</a:t>
            </a:r>
            <a:r>
              <a:rPr lang="en-AU" altLang="en-US" dirty="0"/>
              <a:t> in </a:t>
            </a:r>
            <a:r>
              <a:rPr lang="en-AU" altLang="en-US" i="1" dirty="0"/>
              <a:t>the </a:t>
            </a:r>
            <a:r>
              <a:rPr lang="en-AU" sz="1200" b="0" i="1" u="none" strike="noStrike" kern="1200" baseline="0" dirty="0">
                <a:solidFill>
                  <a:schemeClr val="tx1"/>
                </a:solidFill>
                <a:latin typeface="+mn-lt"/>
                <a:ea typeface="MS PGothic" panose="020B0600070205080204" pitchFamily="34" charset="-128"/>
                <a:cs typeface="MS PGothic" charset="0"/>
              </a:rPr>
              <a:t>Guide</a:t>
            </a:r>
            <a:endParaRPr lang="en-AU" altLang="en-US" i="1" dirty="0"/>
          </a:p>
          <a:p>
            <a:pPr marL="193697" indent="-193697" eaLnBrk="1" hangingPunct="1">
              <a:spcBef>
                <a:spcPct val="0"/>
              </a:spcBef>
              <a:buFont typeface="Arial" panose="020B0604020202020204" pitchFamily="34" charset="0"/>
              <a:buChar char="•"/>
              <a:defRPr/>
            </a:pPr>
            <a:endParaRPr lang="en-AU" altLang="en-US" dirty="0"/>
          </a:p>
          <a:p>
            <a:pPr eaLnBrk="1" hangingPunct="1">
              <a:spcBef>
                <a:spcPct val="0"/>
              </a:spcBef>
              <a:defRPr/>
            </a:pPr>
            <a:r>
              <a:rPr lang="en-US" altLang="en-US" b="1" dirty="0"/>
              <a:t>Suggested activity </a:t>
            </a:r>
            <a:endParaRPr lang="en-AU" altLang="en-US" dirty="0"/>
          </a:p>
          <a:p>
            <a:pPr marL="193697" indent="-193697" eaLnBrk="1" hangingPunct="1">
              <a:spcBef>
                <a:spcPct val="0"/>
              </a:spcBef>
              <a:buFont typeface="Arial" panose="020B0604020202020204" pitchFamily="34" charset="0"/>
              <a:buChar char="•"/>
              <a:defRPr/>
            </a:pPr>
            <a:r>
              <a:rPr lang="en-AU" altLang="en-US" dirty="0"/>
              <a:t>Discuss in a large group: How did you respond to a cue from a resident, family member or substitute decision maker(s)? </a:t>
            </a:r>
            <a:endParaRPr lang="en-US" altLang="en-US" dirty="0"/>
          </a:p>
        </p:txBody>
      </p:sp>
      <p:sp>
        <p:nvSpPr>
          <p:cNvPr id="16388" name="Slide Number Placeholder 3">
            <a:extLst>
              <a:ext uri="{FF2B5EF4-FFF2-40B4-BE49-F238E27FC236}">
                <a16:creationId xmlns:a16="http://schemas.microsoft.com/office/drawing/2014/main" id="{F6A85491-52CB-47BE-9D3C-8E602D2DE089}"/>
              </a:ext>
            </a:extLst>
          </p:cNvPr>
          <p:cNvSpPr>
            <a:spLocks noGrp="1"/>
          </p:cNvSpPr>
          <p:nvPr>
            <p:ph type="sldNum" sz="quarter" idx="5"/>
          </p:nvPr>
        </p:nvSpPr>
        <p:spPr bwMode="auto">
          <a:xfrm>
            <a:off x="5548056" y="9670853"/>
            <a:ext cx="1551244"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50AF3D-7F24-42ED-AB02-D5F809484487}" type="slidenum">
              <a:rPr lang="en-AU" altLang="en-US" sz="1100"/>
              <a:pPr>
                <a:spcBef>
                  <a:spcPct val="0"/>
                </a:spcBef>
              </a:pPr>
              <a:t>6</a:t>
            </a:fld>
            <a:endParaRPr lang="en-AU" altLang="en-US" sz="1100" dirty="0"/>
          </a:p>
        </p:txBody>
      </p:sp>
      <p:sp>
        <p:nvSpPr>
          <p:cNvPr id="7" name="Footer Placeholder 1">
            <a:extLst>
              <a:ext uri="{FF2B5EF4-FFF2-40B4-BE49-F238E27FC236}">
                <a16:creationId xmlns:a16="http://schemas.microsoft.com/office/drawing/2014/main" id="{8670EE35-3F53-4FDB-9C08-943236358584}"/>
              </a:ext>
            </a:extLst>
          </p:cNvPr>
          <p:cNvSpPr>
            <a:spLocks noGrp="1"/>
          </p:cNvSpPr>
          <p:nvPr>
            <p:ph type="ftr" sz="quarter" idx="4"/>
          </p:nvPr>
        </p:nvSpPr>
        <p:spPr>
          <a:xfrm>
            <a:off x="0" y="9670853"/>
            <a:ext cx="5198929"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A35E679-C5FF-4A39-869A-AEF37655EF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E65E3CD-4EA9-4D44-B115-23C6F29E5C07}"/>
              </a:ext>
            </a:extLst>
          </p:cNvPr>
          <p:cNvSpPr>
            <a:spLocks noGrp="1"/>
          </p:cNvSpPr>
          <p:nvPr>
            <p:ph type="body" idx="1"/>
          </p:nvPr>
        </p:nvSpPr>
        <p:spPr bwMode="auto">
          <a:xfrm>
            <a:off x="708967" y="4926407"/>
            <a:ext cx="5681369" cy="4030696"/>
          </a:xfrm>
        </p:spPr>
        <p:txBody>
          <a:bodyPr wrap="square" numCol="1" anchor="t" anchorCtr="0" compatLnSpc="1">
            <a:prstTxWarp prst="textNoShape">
              <a:avLst/>
            </a:prstTxWarp>
          </a:bodyPr>
          <a:lstStyle/>
          <a:p>
            <a:pPr>
              <a:spcBef>
                <a:spcPct val="0"/>
              </a:spcBef>
              <a:defRPr/>
            </a:pPr>
            <a:r>
              <a:rPr lang="en-AU" altLang="en-US" b="1" dirty="0"/>
              <a:t>Facilitator notes</a:t>
            </a:r>
          </a:p>
          <a:p>
            <a:pPr>
              <a:spcBef>
                <a:spcPct val="0"/>
              </a:spcBef>
              <a:defRPr/>
            </a:pPr>
            <a:endParaRPr lang="en-AU" altLang="en-US" b="1" dirty="0"/>
          </a:p>
          <a:p>
            <a:pPr>
              <a:spcBef>
                <a:spcPct val="0"/>
              </a:spcBef>
              <a:defRPr/>
            </a:pPr>
            <a:r>
              <a:rPr lang="en-AU" altLang="en-US" b="1" dirty="0"/>
              <a:t>Key points</a:t>
            </a:r>
          </a:p>
          <a:p>
            <a:pPr marL="193697" indent="-193697">
              <a:spcBef>
                <a:spcPct val="0"/>
              </a:spcBef>
              <a:buFont typeface="Arial" panose="020B0604020202020204" pitchFamily="34" charset="0"/>
              <a:buChar char="•"/>
              <a:defRPr/>
            </a:pPr>
            <a:r>
              <a:rPr lang="en-AU" altLang="en-US" dirty="0"/>
              <a:t>Discuss with participants the importance of the points on the slide. </a:t>
            </a:r>
          </a:p>
        </p:txBody>
      </p:sp>
      <p:sp>
        <p:nvSpPr>
          <p:cNvPr id="18436" name="Slide Number Placeholder 3">
            <a:extLst>
              <a:ext uri="{FF2B5EF4-FFF2-40B4-BE49-F238E27FC236}">
                <a16:creationId xmlns:a16="http://schemas.microsoft.com/office/drawing/2014/main" id="{66474892-3909-4737-8D8F-EFAD276725C1}"/>
              </a:ext>
            </a:extLst>
          </p:cNvPr>
          <p:cNvSpPr>
            <a:spLocks noGrp="1"/>
          </p:cNvSpPr>
          <p:nvPr>
            <p:ph type="sldNum" sz="quarter" idx="5"/>
          </p:nvPr>
        </p:nvSpPr>
        <p:spPr bwMode="auto">
          <a:xfrm>
            <a:off x="5693899" y="9670853"/>
            <a:ext cx="1405402"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1F4716-13D2-4D46-8A81-2BA440586988}" type="slidenum">
              <a:rPr lang="en-AU" altLang="en-US" sz="1100"/>
              <a:pPr>
                <a:spcBef>
                  <a:spcPct val="0"/>
                </a:spcBef>
              </a:pPr>
              <a:t>7</a:t>
            </a:fld>
            <a:endParaRPr lang="en-AU" altLang="en-US" sz="1100"/>
          </a:p>
        </p:txBody>
      </p:sp>
      <p:sp>
        <p:nvSpPr>
          <p:cNvPr id="7" name="Footer Placeholder 1">
            <a:extLst>
              <a:ext uri="{FF2B5EF4-FFF2-40B4-BE49-F238E27FC236}">
                <a16:creationId xmlns:a16="http://schemas.microsoft.com/office/drawing/2014/main" id="{D9119F5A-A106-47CF-BA17-E517F9EFECAF}"/>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74CD252-E01C-4EF9-B08A-B032BCED3A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EDED11D-DEC1-4F19-B365-5EC4379523E8}"/>
              </a:ext>
            </a:extLst>
          </p:cNvPr>
          <p:cNvSpPr>
            <a:spLocks noGrp="1"/>
          </p:cNvSpPr>
          <p:nvPr>
            <p:ph type="body" idx="1"/>
          </p:nvPr>
        </p:nvSpPr>
        <p:spPr bwMode="auto">
          <a:xfrm>
            <a:off x="709200" y="4926406"/>
            <a:ext cx="5680800" cy="4871420"/>
          </a:xfrm>
        </p:spPr>
        <p:txBody>
          <a:bodyPr wrap="square" numCol="1" anchor="t" anchorCtr="0" compatLnSpc="1">
            <a:prstTxWarp prst="textNoShape">
              <a:avLst/>
            </a:prstTxWarp>
          </a:bodyPr>
          <a:lstStyle/>
          <a:p>
            <a:pPr eaLnBrk="1" hangingPunct="1">
              <a:spcBef>
                <a:spcPts val="0"/>
              </a:spcBef>
              <a:spcAft>
                <a:spcPts val="0"/>
              </a:spcAft>
              <a:defRPr/>
            </a:pPr>
            <a:r>
              <a:rPr lang="en-AU" altLang="en-US" b="1" dirty="0"/>
              <a:t>Facilitator notes </a:t>
            </a:r>
          </a:p>
          <a:p>
            <a:pPr>
              <a:spcBef>
                <a:spcPts val="0"/>
              </a:spcBef>
              <a:spcAft>
                <a:spcPts val="0"/>
              </a:spcAft>
              <a:defRPr/>
            </a:pPr>
            <a:endParaRPr lang="en-AU" altLang="en-US" b="1" dirty="0"/>
          </a:p>
          <a:p>
            <a:pPr>
              <a:spcBef>
                <a:spcPts val="0"/>
              </a:spcBef>
              <a:spcAft>
                <a:spcPts val="0"/>
              </a:spcAft>
              <a:defRPr/>
            </a:pPr>
            <a:r>
              <a:rPr lang="en-AU" altLang="en-US" b="1" dirty="0"/>
              <a:t>Key points</a:t>
            </a:r>
          </a:p>
          <a:p>
            <a:pPr>
              <a:spcBef>
                <a:spcPts val="0"/>
              </a:spcBef>
              <a:spcAft>
                <a:spcPts val="0"/>
              </a:spcAft>
              <a:defRPr/>
            </a:pPr>
            <a:r>
              <a:rPr lang="en-AU" dirty="0"/>
              <a:t>As a nurse your role is to coordinate care. This may include:  </a:t>
            </a:r>
          </a:p>
          <a:p>
            <a:pPr marL="457200" lvl="1" indent="-226800">
              <a:spcBef>
                <a:spcPts val="0"/>
              </a:spcBef>
              <a:spcAft>
                <a:spcPts val="0"/>
              </a:spcAft>
              <a:buClrTx/>
              <a:buSzPct val="100000"/>
              <a:buFont typeface="Arial" panose="020B0604020202020204" pitchFamily="34" charset="0"/>
              <a:buChar char="•"/>
              <a:defRPr/>
            </a:pPr>
            <a:r>
              <a:rPr lang="en-AU" dirty="0"/>
              <a:t>Arranging a time to continue the ACP discussions with the resident, family and/or substitute decision maker(s)</a:t>
            </a:r>
          </a:p>
          <a:p>
            <a:pPr marL="457200" lvl="1" indent="-226800">
              <a:spcBef>
                <a:spcPts val="0"/>
              </a:spcBef>
              <a:spcAft>
                <a:spcPts val="0"/>
              </a:spcAft>
              <a:buClrTx/>
              <a:buSzPct val="100000"/>
              <a:buFont typeface="Arial" panose="020B0604020202020204" pitchFamily="34" charset="0"/>
              <a:buChar char="•"/>
              <a:defRPr/>
            </a:pPr>
            <a:r>
              <a:rPr lang="en-AU" dirty="0"/>
              <a:t>Deciding to organise a case conference with permission from the resident or their substitute decision maker(s)</a:t>
            </a:r>
          </a:p>
          <a:p>
            <a:pPr marL="457200" lvl="1" indent="-226800">
              <a:spcBef>
                <a:spcPts val="0"/>
              </a:spcBef>
              <a:spcAft>
                <a:spcPts val="0"/>
              </a:spcAft>
              <a:buClrTx/>
              <a:buSzPct val="100000"/>
              <a:buFont typeface="Arial" panose="020B0604020202020204" pitchFamily="34" charset="0"/>
              <a:buChar char="•"/>
              <a:defRPr/>
            </a:pPr>
            <a:r>
              <a:rPr lang="en-AU" dirty="0"/>
              <a:t>Providing information resources to the resident, family and/or substitute decision maker(s) </a:t>
            </a:r>
            <a:br>
              <a:rPr lang="en-AU" dirty="0"/>
            </a:br>
            <a:r>
              <a:rPr lang="en-AU" dirty="0"/>
              <a:t>e.g. an ACP brochure. See </a:t>
            </a:r>
            <a:r>
              <a:rPr lang="en-AU" altLang="en-US" i="0" dirty="0"/>
              <a:t>Section 4 </a:t>
            </a:r>
            <a:r>
              <a:rPr lang="en-AU" altLang="en-US" dirty="0"/>
              <a:t>in </a:t>
            </a:r>
            <a:r>
              <a:rPr lang="en-AU" altLang="en-US" i="1" dirty="0"/>
              <a:t>the Guide</a:t>
            </a:r>
            <a:r>
              <a:rPr lang="en-AU" dirty="0"/>
              <a:t>.</a:t>
            </a:r>
          </a:p>
          <a:p>
            <a:pPr marL="457200" lvl="1" indent="-226800">
              <a:spcBef>
                <a:spcPts val="0"/>
              </a:spcBef>
              <a:spcAft>
                <a:spcPts val="0"/>
              </a:spcAft>
              <a:buClrTx/>
              <a:buSzPct val="100000"/>
              <a:buFont typeface="Arial" panose="020B0604020202020204" pitchFamily="34" charset="0"/>
              <a:buChar char="•"/>
              <a:defRPr/>
            </a:pPr>
            <a:r>
              <a:rPr lang="en-AU" dirty="0"/>
              <a:t>Determining whether your facility has an effective, best-practice ACP policy and procedure. See </a:t>
            </a:r>
            <a:r>
              <a:rPr lang="en-AU" i="1" dirty="0"/>
              <a:t>Example Policy and Procedure: Implementation of Advance Care Planning in Residential Aged Care </a:t>
            </a:r>
            <a:r>
              <a:rPr lang="en-AU" dirty="0"/>
              <a:t>in </a:t>
            </a:r>
            <a:r>
              <a:rPr lang="en-AU" altLang="en-US" dirty="0"/>
              <a:t>Section 4 in </a:t>
            </a:r>
            <a:r>
              <a:rPr lang="en-AU" altLang="en-US" i="1" dirty="0"/>
              <a:t>the Guide</a:t>
            </a:r>
            <a:r>
              <a:rPr lang="en-AU" dirty="0"/>
              <a:t>.</a:t>
            </a:r>
          </a:p>
          <a:p>
            <a:pPr marL="457200" lvl="1" indent="-226800">
              <a:spcBef>
                <a:spcPts val="0"/>
              </a:spcBef>
              <a:spcAft>
                <a:spcPts val="0"/>
              </a:spcAft>
              <a:buClrTx/>
              <a:buSzPct val="100000"/>
              <a:buFont typeface="Arial" panose="020B0604020202020204" pitchFamily="34" charset="0"/>
              <a:buChar char="•"/>
              <a:defRPr/>
            </a:pPr>
            <a:r>
              <a:rPr lang="en-AU" dirty="0"/>
              <a:t>Encouraging all RNs to register for the Health Provider Portal in order they can access the ACP Tracker on The Viewer </a:t>
            </a:r>
          </a:p>
          <a:p>
            <a:pPr marL="0" lvl="1" indent="0">
              <a:spcBef>
                <a:spcPts val="0"/>
              </a:spcBef>
              <a:spcAft>
                <a:spcPts val="0"/>
              </a:spcAft>
              <a:buClrTx/>
              <a:buSzPct val="100000"/>
              <a:buFont typeface="Arial" panose="020B0604020202020204" pitchFamily="34" charset="0"/>
              <a:buNone/>
              <a:defRPr/>
            </a:pPr>
            <a:endParaRPr lang="en-AU" dirty="0"/>
          </a:p>
          <a:p>
            <a:pPr marL="0" lvl="1" indent="0">
              <a:spcBef>
                <a:spcPts val="0"/>
              </a:spcBef>
              <a:spcAft>
                <a:spcPts val="0"/>
              </a:spcAft>
              <a:buClrTx/>
              <a:buSzPct val="100000"/>
              <a:buFont typeface="Arial" panose="020B0604020202020204" pitchFamily="34" charset="0"/>
              <a:buNone/>
              <a:defRPr/>
            </a:pPr>
            <a:r>
              <a:rPr lang="en-AU" b="1" dirty="0"/>
              <a:t>Handout:</a:t>
            </a:r>
          </a:p>
          <a:p>
            <a:pPr marL="457200" lvl="1" indent="-226800">
              <a:spcBef>
                <a:spcPts val="0"/>
              </a:spcBef>
              <a:spcAft>
                <a:spcPts val="0"/>
              </a:spcAft>
              <a:buClrTx/>
              <a:buSzPct val="100000"/>
              <a:buFont typeface="Arial" panose="020B0604020202020204" pitchFamily="34" charset="0"/>
              <a:buChar char="•"/>
              <a:defRPr/>
            </a:pPr>
            <a:r>
              <a:rPr lang="en-AU" dirty="0"/>
              <a:t>Fact Sheet 1 – </a:t>
            </a:r>
            <a:r>
              <a:rPr lang="en-AU" i="1" dirty="0"/>
              <a:t>Preparing to register for the Health Provider Portal </a:t>
            </a:r>
            <a:br>
              <a:rPr lang="en-AU" i="1" dirty="0"/>
            </a:br>
            <a:r>
              <a:rPr lang="en-AU" altLang="en-US" dirty="0"/>
              <a:t>available at </a:t>
            </a:r>
            <a:r>
              <a:rPr lang="en-AU" altLang="en-US" dirty="0">
                <a:hlinkClick r:id="rId3"/>
              </a:rPr>
              <a:t>https://www.health.qld.gov.au/clinical-practice/database-tools/health-provider-portal/gps-resources/support</a:t>
            </a:r>
            <a:br>
              <a:rPr lang="en-AU" altLang="en-US" dirty="0"/>
            </a:br>
            <a:r>
              <a:rPr lang="en-AU" altLang="en-US" dirty="0"/>
              <a:t>available also in </a:t>
            </a:r>
            <a:r>
              <a:rPr lang="en-AU" altLang="en-US" i="1" dirty="0"/>
              <a:t>Section 4: Steps for accessing The Viewer via the Health Provider Portal </a:t>
            </a:r>
            <a:r>
              <a:rPr lang="en-AU" altLang="en-US" dirty="0"/>
              <a:t>in </a:t>
            </a:r>
            <a:r>
              <a:rPr lang="en-AU" altLang="en-US" i="1" dirty="0"/>
              <a:t>the </a:t>
            </a:r>
            <a:r>
              <a:rPr lang="en-AU" sz="1200" b="0" i="1" u="none" strike="noStrike" kern="1200" baseline="0" dirty="0">
                <a:solidFill>
                  <a:schemeClr val="tx1"/>
                </a:solidFill>
                <a:latin typeface="+mn-lt"/>
                <a:ea typeface="MS PGothic" panose="020B0600070205080204" pitchFamily="34" charset="-128"/>
                <a:cs typeface="MS PGothic" charset="0"/>
              </a:rPr>
              <a:t>Guide</a:t>
            </a:r>
            <a:endParaRPr lang="en-AU" i="1" dirty="0"/>
          </a:p>
          <a:p>
            <a:pPr marL="0" lvl="0" indent="0">
              <a:spcBef>
                <a:spcPts val="0"/>
              </a:spcBef>
              <a:spcAft>
                <a:spcPts val="0"/>
              </a:spcAft>
              <a:buClr>
                <a:srgbClr val="278EAA"/>
              </a:buClr>
              <a:buSzPct val="80000"/>
              <a:buFont typeface="Wingdings" panose="05000000000000000000" pitchFamily="2" charset="2"/>
              <a:buNone/>
              <a:defRPr/>
            </a:pPr>
            <a:endParaRPr lang="en-AU" dirty="0"/>
          </a:p>
          <a:p>
            <a:pPr>
              <a:spcBef>
                <a:spcPts val="0"/>
              </a:spcBef>
              <a:spcAft>
                <a:spcPts val="0"/>
              </a:spcAft>
              <a:defRPr/>
            </a:pPr>
            <a:r>
              <a:rPr lang="en-AU" b="1" dirty="0"/>
              <a:t>Suggested activity </a:t>
            </a:r>
          </a:p>
          <a:p>
            <a:pPr>
              <a:spcBef>
                <a:spcPts val="0"/>
              </a:spcBef>
              <a:spcAft>
                <a:spcPts val="0"/>
              </a:spcAft>
              <a:defRPr/>
            </a:pPr>
            <a:r>
              <a:rPr lang="en-AU" dirty="0"/>
              <a:t>Group discussion around the key points </a:t>
            </a:r>
          </a:p>
        </p:txBody>
      </p:sp>
      <p:sp>
        <p:nvSpPr>
          <p:cNvPr id="20484" name="Slide Number Placeholder 3">
            <a:extLst>
              <a:ext uri="{FF2B5EF4-FFF2-40B4-BE49-F238E27FC236}">
                <a16:creationId xmlns:a16="http://schemas.microsoft.com/office/drawing/2014/main" id="{1AE37B78-4BF7-4DF8-A92D-4B65763F6EB1}"/>
              </a:ext>
            </a:extLst>
          </p:cNvPr>
          <p:cNvSpPr>
            <a:spLocks noGrp="1"/>
          </p:cNvSpPr>
          <p:nvPr>
            <p:ph type="sldNum" sz="quarter" idx="5"/>
          </p:nvPr>
        </p:nvSpPr>
        <p:spPr bwMode="auto">
          <a:xfrm>
            <a:off x="5687634" y="9670853"/>
            <a:ext cx="1405402"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8ADDA4A-CF06-45D0-9458-C8C3DA6FDBD3}" type="slidenum">
              <a:rPr lang="en-AU" altLang="en-US" sz="1100"/>
              <a:pPr>
                <a:spcBef>
                  <a:spcPct val="0"/>
                </a:spcBef>
              </a:pPr>
              <a:t>8</a:t>
            </a:fld>
            <a:endParaRPr lang="en-AU" altLang="en-US" sz="1100"/>
          </a:p>
        </p:txBody>
      </p:sp>
      <p:sp>
        <p:nvSpPr>
          <p:cNvPr id="7" name="Footer Placeholder 1">
            <a:extLst>
              <a:ext uri="{FF2B5EF4-FFF2-40B4-BE49-F238E27FC236}">
                <a16:creationId xmlns:a16="http://schemas.microsoft.com/office/drawing/2014/main" id="{17295F11-CB17-400D-933E-80244FABDC0D}"/>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36F4DD0-20CB-499D-BBA8-B865F02E7B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49DB0C0-ACC6-478A-B59B-05DD20EE8D36}"/>
              </a:ext>
            </a:extLst>
          </p:cNvPr>
          <p:cNvSpPr>
            <a:spLocks noGrp="1"/>
          </p:cNvSpPr>
          <p:nvPr>
            <p:ph type="body" idx="1"/>
          </p:nvPr>
        </p:nvSpPr>
        <p:spPr bwMode="auto">
          <a:xfrm>
            <a:off x="708967" y="4926407"/>
            <a:ext cx="5681369" cy="4030696"/>
          </a:xfrm>
        </p:spPr>
        <p:txBody>
          <a:bodyPr wrap="square" numCol="1" anchor="t" anchorCtr="0" compatLnSpc="1">
            <a:prstTxWarp prst="textNoShape">
              <a:avLst/>
            </a:prstTxWarp>
          </a:bodyPr>
          <a:lstStyle/>
          <a:p>
            <a:pPr eaLnBrk="1" hangingPunct="1">
              <a:spcBef>
                <a:spcPct val="0"/>
              </a:spcBef>
              <a:defRPr/>
            </a:pPr>
            <a:r>
              <a:rPr lang="en-AU" altLang="en-US" b="1" dirty="0"/>
              <a:t>Facilitator notes</a:t>
            </a:r>
          </a:p>
          <a:p>
            <a:pPr eaLnBrk="1" hangingPunct="1">
              <a:spcBef>
                <a:spcPct val="0"/>
              </a:spcBef>
              <a:defRPr/>
            </a:pPr>
            <a:endParaRPr lang="en-AU" altLang="en-US" b="1" dirty="0"/>
          </a:p>
          <a:p>
            <a:pPr eaLnBrk="1" hangingPunct="1">
              <a:spcBef>
                <a:spcPct val="0"/>
              </a:spcBef>
              <a:defRPr/>
            </a:pPr>
            <a:r>
              <a:rPr lang="en-AU" altLang="en-US" b="1" dirty="0"/>
              <a:t>Key points </a:t>
            </a:r>
          </a:p>
          <a:p>
            <a:pPr eaLnBrk="1" hangingPunct="1">
              <a:spcBef>
                <a:spcPct val="0"/>
              </a:spcBef>
              <a:buFont typeface="Arial" panose="020B0604020202020204" pitchFamily="34" charset="0"/>
              <a:buNone/>
              <a:defRPr/>
            </a:pPr>
            <a:endParaRPr lang="en-AU" altLang="en-US" dirty="0"/>
          </a:p>
          <a:p>
            <a:pPr marL="193697" indent="-193697" eaLnBrk="1" hangingPunct="1">
              <a:spcBef>
                <a:spcPct val="0"/>
              </a:spcBef>
              <a:buFont typeface="Arial" panose="020B0604020202020204" pitchFamily="34" charset="0"/>
              <a:buChar char="•"/>
              <a:defRPr/>
            </a:pPr>
            <a:r>
              <a:rPr lang="en-AU" altLang="en-US" dirty="0"/>
              <a:t>Discuss this with participants and encourage them to avoid general statements or jargon;  tell them to be as specific as possible.</a:t>
            </a:r>
          </a:p>
          <a:p>
            <a:pPr marL="193697" indent="-193697" eaLnBrk="1" hangingPunct="1">
              <a:spcBef>
                <a:spcPct val="0"/>
              </a:spcBef>
              <a:buFont typeface="Arial" panose="020B0604020202020204" pitchFamily="34" charset="0"/>
              <a:buChar char="•"/>
              <a:defRPr/>
            </a:pPr>
            <a:r>
              <a:rPr lang="en-AU" altLang="en-US" dirty="0"/>
              <a:t>Use quotation marks to denote residents’ own words. </a:t>
            </a:r>
          </a:p>
          <a:p>
            <a:pPr marL="193697" indent="-193697" eaLnBrk="1" hangingPunct="1">
              <a:spcBef>
                <a:spcPct val="0"/>
              </a:spcBef>
              <a:buFont typeface="Arial" panose="020B0604020202020204" pitchFamily="34" charset="0"/>
              <a:buChar char="•"/>
              <a:defRPr/>
            </a:pPr>
            <a:r>
              <a:rPr lang="en-AU" altLang="en-US" dirty="0"/>
              <a:t>Review knowledge about procedure of sending ACP documents to the Statewide Office of Advance Care Planning (OACP) </a:t>
            </a:r>
          </a:p>
          <a:p>
            <a:pPr marL="193697" indent="-193697" eaLnBrk="1" hangingPunct="1">
              <a:spcBef>
                <a:spcPct val="0"/>
              </a:spcBef>
              <a:buFont typeface="Arial" panose="020B0604020202020204" pitchFamily="34" charset="0"/>
              <a:buChar char="•"/>
              <a:defRPr/>
            </a:pPr>
            <a:endParaRPr lang="en-AU" altLang="en-US" dirty="0"/>
          </a:p>
          <a:p>
            <a:pPr marL="0" indent="0" eaLnBrk="1" hangingPunct="1">
              <a:spcBef>
                <a:spcPct val="0"/>
              </a:spcBef>
              <a:buFont typeface="Arial" panose="020B0604020202020204" pitchFamily="34" charset="0"/>
              <a:buNone/>
              <a:defRPr/>
            </a:pPr>
            <a:r>
              <a:rPr lang="en-AU" altLang="en-US" b="1" dirty="0"/>
              <a:t>Handout:</a:t>
            </a:r>
          </a:p>
          <a:p>
            <a:pPr marL="193697" indent="-193697" eaLnBrk="1" hangingPunct="1">
              <a:spcBef>
                <a:spcPct val="0"/>
              </a:spcBef>
              <a:buFont typeface="Arial" panose="020B0604020202020204" pitchFamily="34" charset="0"/>
              <a:buChar char="•"/>
              <a:defRPr/>
            </a:pPr>
            <a:r>
              <a:rPr lang="en-AU" altLang="en-US" i="1" dirty="0"/>
              <a:t>Steps for completed advance care planning documents to be uploaded to the Viewer </a:t>
            </a:r>
            <a:br>
              <a:rPr lang="en-AU" altLang="en-US" i="1" dirty="0"/>
            </a:br>
            <a:r>
              <a:rPr lang="en-AU" altLang="en-US" i="0" dirty="0"/>
              <a:t>available in</a:t>
            </a:r>
            <a:r>
              <a:rPr lang="en-AU" altLang="en-US" dirty="0"/>
              <a:t> Section 4 in </a:t>
            </a:r>
            <a:r>
              <a:rPr lang="en-AU" altLang="en-US" i="1" dirty="0"/>
              <a:t>the Guide</a:t>
            </a:r>
            <a:r>
              <a:rPr lang="en-AU" altLang="en-US" dirty="0"/>
              <a:t>.</a:t>
            </a:r>
            <a:endParaRPr lang="en-AU" altLang="en-US" i="1" dirty="0"/>
          </a:p>
          <a:p>
            <a:pPr marL="0" indent="0" eaLnBrk="1" hangingPunct="1">
              <a:spcBef>
                <a:spcPct val="0"/>
              </a:spcBef>
              <a:buFont typeface="Arial" panose="020B0604020202020204" pitchFamily="34" charset="0"/>
              <a:buNone/>
              <a:defRPr/>
            </a:pPr>
            <a:endParaRPr lang="en-AU" altLang="en-US" dirty="0"/>
          </a:p>
        </p:txBody>
      </p:sp>
      <p:sp>
        <p:nvSpPr>
          <p:cNvPr id="22532" name="Slide Number Placeholder 3">
            <a:extLst>
              <a:ext uri="{FF2B5EF4-FFF2-40B4-BE49-F238E27FC236}">
                <a16:creationId xmlns:a16="http://schemas.microsoft.com/office/drawing/2014/main" id="{D870DC9A-4C0A-40C9-BF11-EF52721E4A54}"/>
              </a:ext>
            </a:extLst>
          </p:cNvPr>
          <p:cNvSpPr>
            <a:spLocks noGrp="1"/>
          </p:cNvSpPr>
          <p:nvPr>
            <p:ph type="sldNum" sz="quarter" idx="5"/>
          </p:nvPr>
        </p:nvSpPr>
        <p:spPr bwMode="auto">
          <a:xfrm>
            <a:off x="5620977" y="9670853"/>
            <a:ext cx="1478323" cy="5637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839353" indent="-322828">
              <a:spcBef>
                <a:spcPct val="30000"/>
              </a:spcBef>
              <a:defRPr sz="1200">
                <a:solidFill>
                  <a:schemeClr val="tx1"/>
                </a:solidFill>
                <a:latin typeface="Arial" panose="020B0604020202020204" pitchFamily="34" charset="0"/>
                <a:cs typeface="Arial" panose="020B0604020202020204" pitchFamily="34" charset="0"/>
              </a:defRPr>
            </a:lvl2pPr>
            <a:lvl3pPr marL="1291312" indent="-258262">
              <a:spcBef>
                <a:spcPct val="30000"/>
              </a:spcBef>
              <a:defRPr sz="1200">
                <a:solidFill>
                  <a:schemeClr val="tx1"/>
                </a:solidFill>
                <a:latin typeface="Arial" panose="020B0604020202020204" pitchFamily="34" charset="0"/>
                <a:cs typeface="Arial" panose="020B0604020202020204" pitchFamily="34" charset="0"/>
              </a:defRPr>
            </a:lvl3pPr>
            <a:lvl4pPr marL="1807837" indent="-258262">
              <a:spcBef>
                <a:spcPct val="30000"/>
              </a:spcBef>
              <a:defRPr sz="1200">
                <a:solidFill>
                  <a:schemeClr val="tx1"/>
                </a:solidFill>
                <a:latin typeface="Arial" panose="020B0604020202020204" pitchFamily="34" charset="0"/>
                <a:cs typeface="Arial" panose="020B0604020202020204" pitchFamily="34" charset="0"/>
              </a:defRPr>
            </a:lvl4pPr>
            <a:lvl5pPr marL="2324360" indent="-258262">
              <a:spcBef>
                <a:spcPct val="30000"/>
              </a:spcBef>
              <a:defRPr sz="1200">
                <a:solidFill>
                  <a:schemeClr val="tx1"/>
                </a:solidFill>
                <a:latin typeface="Arial" panose="020B0604020202020204" pitchFamily="34" charset="0"/>
                <a:cs typeface="Arial" panose="020B0604020202020204" pitchFamily="34" charset="0"/>
              </a:defRPr>
            </a:lvl5pPr>
            <a:lvl6pPr marL="284088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57410"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73935"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90459" indent="-25826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8D9127-61CF-47B4-B06E-1224D0DEA556}" type="slidenum">
              <a:rPr lang="en-AU" altLang="en-US" sz="1100"/>
              <a:pPr>
                <a:spcBef>
                  <a:spcPct val="0"/>
                </a:spcBef>
              </a:pPr>
              <a:t>9</a:t>
            </a:fld>
            <a:endParaRPr lang="en-AU" altLang="en-US" sz="1100"/>
          </a:p>
        </p:txBody>
      </p:sp>
      <p:sp>
        <p:nvSpPr>
          <p:cNvPr id="7" name="Footer Placeholder 1">
            <a:extLst>
              <a:ext uri="{FF2B5EF4-FFF2-40B4-BE49-F238E27FC236}">
                <a16:creationId xmlns:a16="http://schemas.microsoft.com/office/drawing/2014/main" id="{1B10F0C5-35EC-4118-93F2-02D259A240D8}"/>
              </a:ext>
            </a:extLst>
          </p:cNvPr>
          <p:cNvSpPr>
            <a:spLocks noGrp="1"/>
          </p:cNvSpPr>
          <p:nvPr>
            <p:ph type="ftr" sz="quarter" idx="4"/>
          </p:nvPr>
        </p:nvSpPr>
        <p:spPr>
          <a:xfrm>
            <a:off x="0" y="9670853"/>
            <a:ext cx="5126008" cy="563760"/>
          </a:xfrm>
        </p:spPr>
        <p:txBody>
          <a:bodyPr/>
          <a:lstStyle/>
          <a:p>
            <a:pPr>
              <a:defRPr/>
            </a:pPr>
            <a:r>
              <a:rPr lang="en-AU" dirty="0"/>
              <a:t>Training session 2 (nurses):</a:t>
            </a:r>
          </a:p>
          <a:p>
            <a:pPr>
              <a:defRPr/>
            </a:pPr>
            <a:r>
              <a:rPr lang="en-AU" dirty="0"/>
              <a:t>See, Say, Do, Write, Review: Responding to cues from residents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60479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8241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865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08000"/>
            <a:ext cx="3867150" cy="4284000"/>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997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6957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7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0" y="4680000"/>
            <a:ext cx="8424000" cy="1512000"/>
          </a:xfrm>
        </p:spPr>
        <p:txBody>
          <a:bodyPr anchor="t">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60000" y="6192000"/>
            <a:ext cx="5868000" cy="468000"/>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2058842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03249C-4F47-4BDE-AB2A-D213DFE458C1}"/>
              </a:ext>
            </a:extLst>
          </p:cNvPr>
          <p:cNvSpPr>
            <a:spLocks noGrp="1" noChangeArrowheads="1"/>
          </p:cNvSpPr>
          <p:nvPr>
            <p:ph type="title"/>
          </p:nvPr>
        </p:nvSpPr>
        <p:spPr bwMode="auto">
          <a:xfrm>
            <a:off x="611188" y="4508500"/>
            <a:ext cx="78327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insert title</a:t>
            </a:r>
            <a:endParaRPr lang="en-AU" altLang="en-US" dirty="0"/>
          </a:p>
        </p:txBody>
      </p:sp>
    </p:spTree>
  </p:cSld>
  <p:clrMap bg1="lt1" tx1="dk1" bg2="lt2" tx2="dk2" accent1="accent1" accent2="accent2" accent3="accent3" accent4="accent4" accent5="accent5" accent6="accent6" hlink="hlink" folHlink="folHlink"/>
  <p:sldLayoutIdLst>
    <p:sldLayoutId id="2147484468" r:id="rId1"/>
  </p:sldLayoutIdLst>
  <p:txStyles>
    <p:titleStyle>
      <a:lvl1pPr algn="l" rtl="0" eaLnBrk="0" fontAlgn="base" hangingPunct="0">
        <a:lnSpc>
          <a:spcPct val="90000"/>
        </a:lnSpc>
        <a:spcBef>
          <a:spcPct val="0"/>
        </a:spcBef>
        <a:spcAft>
          <a:spcPct val="0"/>
        </a:spcAft>
        <a:defRPr sz="40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C462BBD-CDD7-469D-A1B8-A26E55095970}"/>
              </a:ext>
            </a:extLst>
          </p:cNvPr>
          <p:cNvSpPr>
            <a:spLocks noGrp="1" noChangeArrowheads="1"/>
          </p:cNvSpPr>
          <p:nvPr>
            <p:ph type="title"/>
          </p:nvPr>
        </p:nvSpPr>
        <p:spPr bwMode="auto">
          <a:xfrm>
            <a:off x="628650" y="720725"/>
            <a:ext cx="78867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2051" name="Text Placeholder 2">
            <a:extLst>
              <a:ext uri="{FF2B5EF4-FFF2-40B4-BE49-F238E27FC236}">
                <a16:creationId xmlns:a16="http://schemas.microsoft.com/office/drawing/2014/main" id="{B008A60B-3D5E-468C-A24D-9A3232F3063E}"/>
              </a:ext>
            </a:extLst>
          </p:cNvPr>
          <p:cNvSpPr>
            <a:spLocks noGrp="1" noChangeArrowheads="1"/>
          </p:cNvSpPr>
          <p:nvPr>
            <p:ph type="body" idx="1"/>
          </p:nvPr>
        </p:nvSpPr>
        <p:spPr bwMode="auto">
          <a:xfrm>
            <a:off x="628650" y="1908175"/>
            <a:ext cx="78867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Lst>
  <p:txStyles>
    <p:titleStyle>
      <a:lvl1pPr algn="l" rtl="0" eaLnBrk="0" fontAlgn="base" hangingPunct="0">
        <a:lnSpc>
          <a:spcPct val="90000"/>
        </a:lnSpc>
        <a:spcBef>
          <a:spcPct val="0"/>
        </a:spcBef>
        <a:spcAft>
          <a:spcPct val="0"/>
        </a:spcAft>
        <a:defRPr sz="3200" kern="1200">
          <a:solidFill>
            <a:srgbClr val="644A99"/>
          </a:solidFill>
          <a:latin typeface="Arial" panose="020B0604020202020204" pitchFamily="34" charset="0"/>
          <a:ea typeface="MS PGothic" panose="020B0600070205080204" pitchFamily="34" charset="-128"/>
          <a:cs typeface="Arial" panose="020B0604020202020204" pitchFamily="34" charset="0"/>
        </a:defRPr>
      </a:lvl1pPr>
      <a:lvl2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lnSpc>
          <a:spcPct val="90000"/>
        </a:lnSpc>
        <a:spcBef>
          <a:spcPct val="0"/>
        </a:spcBef>
        <a:spcAft>
          <a:spcPct val="0"/>
        </a:spcAft>
        <a:defRPr sz="3200">
          <a:solidFill>
            <a:srgbClr val="644A99"/>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0" fontAlgn="base" hangingPunct="0">
        <a:spcBef>
          <a:spcPct val="0"/>
        </a:spcBef>
        <a:spcAft>
          <a:spcPts val="600"/>
        </a:spcAft>
        <a:buFont typeface="Arial" panose="020B0604020202020204" pitchFamily="34" charset="0"/>
        <a:buChar char="•"/>
        <a:defRPr sz="24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685800" indent="-228600" algn="l" rtl="0" eaLnBrk="0" fontAlgn="base" hangingPunct="0">
        <a:spcBef>
          <a:spcPct val="0"/>
        </a:spcBef>
        <a:spcAft>
          <a:spcPts val="600"/>
        </a:spcAft>
        <a:buFont typeface="Arial" panose="020B0604020202020204" pitchFamily="34" charset="0"/>
        <a:buChar char="•"/>
        <a:defRPr sz="20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l" rtl="0" eaLnBrk="0" fontAlgn="base" hangingPunct="0">
        <a:spcBef>
          <a:spcPct val="0"/>
        </a:spcBef>
        <a:spcAft>
          <a:spcPts val="600"/>
        </a:spcAft>
        <a:buFont typeface="Arial" panose="020B0604020202020204" pitchFamily="34" charset="0"/>
        <a:buChar char="•"/>
        <a:defRPr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mja.com.au/journal/2007/186/12/clinical-practice-guidelines-communicating-prognosis-and-end-life-issues-adul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qld.gov.au/clinical-practice/database-tools/health-provider-portal/gps-resources/sup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qld.gov.au/__data/assets/pdf_file/0019/1027243/hpp-factsheet-1-nm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mycaremychoices.com.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B4AF8B0-9AC2-4947-9377-D54602A5F280}"/>
              </a:ext>
            </a:extLst>
          </p:cNvPr>
          <p:cNvSpPr>
            <a:spLocks noGrp="1" noChangeArrowheads="1"/>
          </p:cNvSpPr>
          <p:nvPr>
            <p:ph type="ctrTitle"/>
          </p:nvPr>
        </p:nvSpPr>
        <p:spPr>
          <a:xfrm>
            <a:off x="360000" y="4320000"/>
            <a:ext cx="8424000" cy="1512000"/>
          </a:xfrm>
        </p:spPr>
        <p:txBody>
          <a:bodyPr/>
          <a:lstStyle/>
          <a:p>
            <a:pPr eaLnBrk="1" hangingPunct="1"/>
            <a:r>
              <a:rPr lang="en-US" altLang="en-US" sz="4000" dirty="0"/>
              <a:t>See, Say, Do, Write, Review:</a:t>
            </a:r>
            <a:br>
              <a:rPr lang="en-US" altLang="en-US" sz="4000" dirty="0"/>
            </a:br>
            <a:r>
              <a:rPr lang="en-US" altLang="en-US" sz="3200" b="0" dirty="0"/>
              <a:t>Responding to cues from residents</a:t>
            </a:r>
          </a:p>
        </p:txBody>
      </p:sp>
      <p:sp>
        <p:nvSpPr>
          <p:cNvPr id="5123" name="Rectangle 3">
            <a:extLst>
              <a:ext uri="{FF2B5EF4-FFF2-40B4-BE49-F238E27FC236}">
                <a16:creationId xmlns:a16="http://schemas.microsoft.com/office/drawing/2014/main" id="{A5021450-C2E9-419A-AB4B-88CDF704A476}"/>
              </a:ext>
            </a:extLst>
          </p:cNvPr>
          <p:cNvSpPr>
            <a:spLocks noGrp="1" noChangeArrowheads="1"/>
          </p:cNvSpPr>
          <p:nvPr>
            <p:ph type="subTitle" idx="1"/>
          </p:nvPr>
        </p:nvSpPr>
        <p:spPr>
          <a:xfrm>
            <a:off x="360000" y="5652000"/>
            <a:ext cx="5868000" cy="468000"/>
          </a:xfrm>
        </p:spPr>
        <p:txBody>
          <a:bodyPr anchor="ctr"/>
          <a:lstStyle/>
          <a:p>
            <a:pPr eaLnBrk="1" hangingPunct="1"/>
            <a:r>
              <a:rPr lang="en-US" altLang="en-US" dirty="0"/>
              <a:t>ACP Training Session 2 for Nurses</a:t>
            </a:r>
          </a:p>
        </p:txBody>
      </p:sp>
      <p:sp>
        <p:nvSpPr>
          <p:cNvPr id="5124" name="Text Box 19">
            <a:extLst>
              <a:ext uri="{FF2B5EF4-FFF2-40B4-BE49-F238E27FC236}">
                <a16:creationId xmlns:a16="http://schemas.microsoft.com/office/drawing/2014/main" id="{7FCACB93-423F-43C4-A854-ED7B4A44A76C}"/>
              </a:ext>
            </a:extLst>
          </p:cNvPr>
          <p:cNvSpPr txBox="1">
            <a:spLocks noChangeArrowheads="1"/>
          </p:cNvSpPr>
          <p:nvPr/>
        </p:nvSpPr>
        <p:spPr bwMode="auto">
          <a:xfrm>
            <a:off x="360000" y="6120000"/>
            <a:ext cx="6119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1600" dirty="0">
                <a:solidFill>
                  <a:schemeClr val="bg1"/>
                </a:solidFill>
              </a:rPr>
              <a:t>INSERT FACILITY NAME HERE </a:t>
            </a:r>
            <a:endParaRPr lang="en-US" altLang="en-US"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83BECFAB-40FD-456F-9A43-986A02610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000" y="3602038"/>
            <a:ext cx="3175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a:extLst>
              <a:ext uri="{FF2B5EF4-FFF2-40B4-BE49-F238E27FC236}">
                <a16:creationId xmlns:a16="http://schemas.microsoft.com/office/drawing/2014/main" id="{0BEE0813-A85B-48E7-8D05-0F4F567D596E}"/>
              </a:ext>
            </a:extLst>
          </p:cNvPr>
          <p:cNvSpPr txBox="1">
            <a:spLocks noChangeArrowheads="1"/>
          </p:cNvSpPr>
          <p:nvPr/>
        </p:nvSpPr>
        <p:spPr bwMode="auto">
          <a:xfrm>
            <a:off x="5940000" y="1368000"/>
            <a:ext cx="2816225" cy="954087"/>
          </a:xfrm>
          <a:prstGeom prst="rect">
            <a:avLst/>
          </a:prstGeom>
          <a:solidFill>
            <a:schemeClr val="bg2">
              <a:lumMod val="90000"/>
            </a:schemeClr>
          </a:solidFill>
          <a:ln w="9525">
            <a:solidFill>
              <a:schemeClr val="accent1"/>
            </a:solidFill>
            <a:prstDash val="dash"/>
            <a:miter lim="800000"/>
            <a:headEnd/>
            <a:tailEnd/>
          </a:ln>
        </p:spPr>
        <p:txBody>
          <a:bodyPr>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AU" altLang="en-US" sz="1400"/>
              <a:t>Criteria to review based on: </a:t>
            </a:r>
          </a:p>
          <a:p>
            <a:pPr>
              <a:spcBef>
                <a:spcPct val="0"/>
              </a:spcBef>
              <a:buClrTx/>
            </a:pPr>
            <a:r>
              <a:rPr lang="en-AU" altLang="en-US" sz="1400"/>
              <a:t>administrative requirements </a:t>
            </a:r>
          </a:p>
          <a:p>
            <a:pPr>
              <a:spcBef>
                <a:spcPct val="0"/>
              </a:spcBef>
              <a:buClrTx/>
            </a:pPr>
            <a:r>
              <a:rPr lang="en-AU" altLang="en-US" sz="1400"/>
              <a:t>requirements in the </a:t>
            </a:r>
            <a:r>
              <a:rPr lang="en-AU" altLang="en-US" sz="1400" i="1"/>
              <a:t>Powers of Attorney Act 1998</a:t>
            </a:r>
          </a:p>
        </p:txBody>
      </p:sp>
      <p:sp>
        <p:nvSpPr>
          <p:cNvPr id="19460" name="TextBox 5">
            <a:extLst>
              <a:ext uri="{FF2B5EF4-FFF2-40B4-BE49-F238E27FC236}">
                <a16:creationId xmlns:a16="http://schemas.microsoft.com/office/drawing/2014/main" id="{D9B2364F-9CB8-45C1-B12B-5F9E03249755}"/>
              </a:ext>
            </a:extLst>
          </p:cNvPr>
          <p:cNvSpPr txBox="1">
            <a:spLocks noChangeArrowheads="1"/>
          </p:cNvSpPr>
          <p:nvPr/>
        </p:nvSpPr>
        <p:spPr bwMode="auto">
          <a:xfrm>
            <a:off x="828000" y="2854325"/>
            <a:ext cx="241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AU" altLang="en-US" sz="1600" b="1" dirty="0">
                <a:ea typeface="MS PGothic" panose="020B0600070205080204" pitchFamily="34" charset="-128"/>
                <a:cs typeface="Calibri" panose="020F0502020204030204" pitchFamily="34" charset="0"/>
              </a:rPr>
              <a:t>Documents uploaded </a:t>
            </a:r>
          </a:p>
        </p:txBody>
      </p:sp>
      <p:sp>
        <p:nvSpPr>
          <p:cNvPr id="19461" name="TextBox 9">
            <a:extLst>
              <a:ext uri="{FF2B5EF4-FFF2-40B4-BE49-F238E27FC236}">
                <a16:creationId xmlns:a16="http://schemas.microsoft.com/office/drawing/2014/main" id="{62931129-4BA9-4D2F-9A53-0957333ED10E}"/>
              </a:ext>
            </a:extLst>
          </p:cNvPr>
          <p:cNvSpPr txBox="1">
            <a:spLocks noChangeArrowheads="1"/>
          </p:cNvSpPr>
          <p:nvPr/>
        </p:nvSpPr>
        <p:spPr bwMode="auto">
          <a:xfrm>
            <a:off x="5292000" y="2871788"/>
            <a:ext cx="2887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AU" altLang="en-US" sz="1600" b="1" dirty="0">
                <a:ea typeface="MS PGothic" panose="020B0600070205080204" pitchFamily="34" charset="-128"/>
                <a:cs typeface="Calibri" panose="020F0502020204030204" pitchFamily="34" charset="0"/>
              </a:rPr>
              <a:t>Documents with issues </a:t>
            </a:r>
          </a:p>
        </p:txBody>
      </p:sp>
      <p:sp>
        <p:nvSpPr>
          <p:cNvPr id="19462" name="TextBox 6">
            <a:extLst>
              <a:ext uri="{FF2B5EF4-FFF2-40B4-BE49-F238E27FC236}">
                <a16:creationId xmlns:a16="http://schemas.microsoft.com/office/drawing/2014/main" id="{D414933D-C80D-423F-A0A0-DC392BE98149}"/>
              </a:ext>
            </a:extLst>
          </p:cNvPr>
          <p:cNvSpPr txBox="1">
            <a:spLocks noChangeArrowheads="1"/>
          </p:cNvSpPr>
          <p:nvPr/>
        </p:nvSpPr>
        <p:spPr bwMode="auto">
          <a:xfrm>
            <a:off x="5004000" y="3240000"/>
            <a:ext cx="37449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278EAA"/>
              </a:buClr>
              <a:buChar char="•"/>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pPr>
            <a:r>
              <a:rPr lang="en-AU" altLang="en-US" sz="1600" dirty="0"/>
              <a:t>Sender is notified and options to remedy the issue provided, invited to resend</a:t>
            </a:r>
          </a:p>
          <a:p>
            <a:pPr>
              <a:spcBef>
                <a:spcPct val="0"/>
              </a:spcBef>
              <a:buClrTx/>
              <a:buFontTx/>
              <a:buNone/>
            </a:pPr>
            <a:endParaRPr lang="en-AU" altLang="en-US" sz="1600" dirty="0"/>
          </a:p>
          <a:p>
            <a:pPr>
              <a:spcBef>
                <a:spcPct val="0"/>
              </a:spcBef>
              <a:buClrTx/>
            </a:pPr>
            <a:r>
              <a:rPr lang="en-AU" altLang="en-US" sz="1600" dirty="0"/>
              <a:t>Comment is added to ACP Tracker</a:t>
            </a:r>
          </a:p>
          <a:p>
            <a:pPr>
              <a:spcBef>
                <a:spcPct val="0"/>
              </a:spcBef>
              <a:buClrTx/>
              <a:buFontTx/>
              <a:buNone/>
            </a:pPr>
            <a:endParaRPr lang="en-AU" altLang="en-US" sz="1600" b="1" dirty="0">
              <a:latin typeface="Calibri" panose="020F0502020204030204" pitchFamily="34" charset="0"/>
            </a:endParaRPr>
          </a:p>
          <a:p>
            <a:pPr>
              <a:spcBef>
                <a:spcPct val="0"/>
              </a:spcBef>
              <a:buClrTx/>
            </a:pPr>
            <a:r>
              <a:rPr lang="en-AU" altLang="en-US" sz="1600" dirty="0"/>
              <a:t>Returned amended (effective)</a:t>
            </a:r>
            <a:r>
              <a:rPr lang="en-AU" altLang="en-US" sz="1600" b="1" dirty="0">
                <a:latin typeface="Calibri" panose="020F0502020204030204" pitchFamily="34" charset="0"/>
              </a:rPr>
              <a:t> </a:t>
            </a:r>
            <a:r>
              <a:rPr lang="en-AU" altLang="en-US" sz="1600" dirty="0"/>
              <a:t>document then uploaded for immediate access by clinicians. </a:t>
            </a:r>
          </a:p>
          <a:p>
            <a:pPr>
              <a:spcBef>
                <a:spcPct val="0"/>
              </a:spcBef>
              <a:buClrTx/>
            </a:pPr>
            <a:endParaRPr lang="en-AU" altLang="en-US" sz="1600" dirty="0"/>
          </a:p>
          <a:p>
            <a:pPr>
              <a:spcBef>
                <a:spcPct val="0"/>
              </a:spcBef>
              <a:buClrTx/>
            </a:pPr>
            <a:endParaRPr lang="en-AU" altLang="en-US" sz="1400" dirty="0"/>
          </a:p>
        </p:txBody>
      </p:sp>
      <p:sp>
        <p:nvSpPr>
          <p:cNvPr id="23559" name="Title 1">
            <a:extLst>
              <a:ext uri="{FF2B5EF4-FFF2-40B4-BE49-F238E27FC236}">
                <a16:creationId xmlns:a16="http://schemas.microsoft.com/office/drawing/2014/main" id="{4CA08559-2962-4EF8-BA91-E5A9F6EBFA6F}"/>
              </a:ext>
            </a:extLst>
          </p:cNvPr>
          <p:cNvSpPr txBox="1">
            <a:spLocks noChangeArrowheads="1"/>
          </p:cNvSpPr>
          <p:nvPr/>
        </p:nvSpPr>
        <p:spPr bwMode="auto">
          <a:xfrm>
            <a:off x="630000" y="720000"/>
            <a:ext cx="78876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278EAA"/>
              </a:buClr>
              <a:buChar char="•"/>
              <a:defRPr sz="2800">
                <a:solidFill>
                  <a:schemeClr val="tx1"/>
                </a:solidFill>
                <a:latin typeface="Arial" panose="020B0604020202020204" pitchFamily="34" charset="0"/>
              </a:defRPr>
            </a:lvl1pPr>
            <a:lvl2pPr marL="685800" indent="-22860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None/>
            </a:pPr>
            <a:r>
              <a:rPr lang="en-AU" altLang="en-US" dirty="0">
                <a:solidFill>
                  <a:srgbClr val="644A99"/>
                </a:solidFill>
                <a:ea typeface="MS PGothic" panose="020B0600070205080204" pitchFamily="34" charset="-128"/>
              </a:rPr>
              <a:t>Benefits of sending copies of ACP documents to the Office of ACP?</a:t>
            </a:r>
          </a:p>
        </p:txBody>
      </p:sp>
      <p:sp>
        <p:nvSpPr>
          <p:cNvPr id="2" name="Rectangle 1">
            <a:extLst>
              <a:ext uri="{FF2B5EF4-FFF2-40B4-BE49-F238E27FC236}">
                <a16:creationId xmlns:a16="http://schemas.microsoft.com/office/drawing/2014/main" id="{50D39E9B-2BAD-403B-A730-6BF06D415A6C}"/>
              </a:ext>
            </a:extLst>
          </p:cNvPr>
          <p:cNvSpPr/>
          <p:nvPr/>
        </p:nvSpPr>
        <p:spPr>
          <a:xfrm>
            <a:off x="2843213" y="1764000"/>
            <a:ext cx="2524125" cy="646113"/>
          </a:xfrm>
          <a:prstGeom prst="rect">
            <a:avLst/>
          </a:prstGeom>
        </p:spPr>
        <p:txBody>
          <a:bodyPr>
            <a:spAutoFit/>
          </a:bodyPr>
          <a:lstStyle/>
          <a:p>
            <a:pPr algn="ctr" eaLnBrk="1" fontAlgn="auto" hangingPunct="1">
              <a:spcBef>
                <a:spcPts val="0"/>
              </a:spcBef>
              <a:spcAft>
                <a:spcPts val="0"/>
              </a:spcAft>
              <a:defRPr/>
            </a:pPr>
            <a:r>
              <a:rPr lang="en-AU" b="1" kern="0" dirty="0">
                <a:solidFill>
                  <a:srgbClr val="000000"/>
                </a:solidFill>
              </a:rPr>
              <a:t>Quality review of each ACP document: </a:t>
            </a:r>
            <a:endParaRPr lang="en-AU" sz="1600" b="1" kern="0" dirty="0">
              <a:solidFill>
                <a:srgbClr val="000000"/>
              </a:solidFill>
            </a:endParaRPr>
          </a:p>
        </p:txBody>
      </p:sp>
      <p:sp>
        <p:nvSpPr>
          <p:cNvPr id="6" name="Rectangle 5">
            <a:extLst>
              <a:ext uri="{FF2B5EF4-FFF2-40B4-BE49-F238E27FC236}">
                <a16:creationId xmlns:a16="http://schemas.microsoft.com/office/drawing/2014/main" id="{B1846948-C0D4-4EEC-88B2-20BE4434531A}"/>
              </a:ext>
            </a:extLst>
          </p:cNvPr>
          <p:cNvSpPr/>
          <p:nvPr/>
        </p:nvSpPr>
        <p:spPr>
          <a:xfrm>
            <a:off x="540000" y="3240000"/>
            <a:ext cx="4248000" cy="2862322"/>
          </a:xfrm>
          <a:prstGeom prst="rect">
            <a:avLst/>
          </a:prstGeom>
        </p:spPr>
        <p:txBody>
          <a:bodyPr>
            <a:spAutoFit/>
          </a:bodyPr>
          <a:lstStyle/>
          <a:p>
            <a:pPr marL="285750" indent="-285750">
              <a:buFont typeface="Arial" panose="020B0604020202020204" pitchFamily="34" charset="0"/>
              <a:buChar char="•"/>
              <a:defRPr/>
            </a:pPr>
            <a:r>
              <a:rPr lang="en-AU" sz="1600" kern="0" dirty="0"/>
              <a:t>in a central location “ACP Tracker”  </a:t>
            </a:r>
          </a:p>
          <a:p>
            <a:pPr marL="285750" indent="-285750">
              <a:buFont typeface="Arial" panose="020B0604020202020204" pitchFamily="34" charset="0"/>
              <a:buChar char="•"/>
              <a:defRPr/>
            </a:pPr>
            <a:endParaRPr lang="en-AU" sz="1600" kern="0" dirty="0"/>
          </a:p>
          <a:p>
            <a:pPr marL="285750" indent="-285750">
              <a:buFont typeface="Arial" panose="020B0604020202020204" pitchFamily="34" charset="0"/>
              <a:buChar char="•"/>
              <a:defRPr/>
            </a:pPr>
            <a:endParaRPr lang="en-AU" sz="1600" kern="0" dirty="0"/>
          </a:p>
          <a:p>
            <a:pPr marL="285750" indent="-285750">
              <a:buFont typeface="Arial" panose="020B0604020202020204" pitchFamily="34" charset="0"/>
              <a:buChar char="•"/>
              <a:defRPr/>
            </a:pPr>
            <a:endParaRPr lang="en-AU" sz="1600" kern="0" dirty="0"/>
          </a:p>
          <a:p>
            <a:pPr marL="285750" indent="-285750">
              <a:buFont typeface="Arial" panose="020B0604020202020204" pitchFamily="34" charset="0"/>
              <a:buChar char="•"/>
              <a:defRPr/>
            </a:pPr>
            <a:endParaRPr lang="en-AU" sz="1600" kern="0" dirty="0"/>
          </a:p>
          <a:p>
            <a:pPr marL="285750" indent="-285750">
              <a:buFont typeface="Arial" panose="020B0604020202020204" pitchFamily="34" charset="0"/>
              <a:buChar char="•"/>
              <a:defRPr/>
            </a:pPr>
            <a:endParaRPr lang="en-AU" sz="1600" kern="0" dirty="0"/>
          </a:p>
          <a:p>
            <a:pPr marL="285750" indent="-285750">
              <a:spcAft>
                <a:spcPts val="1200"/>
              </a:spcAft>
              <a:buFont typeface="Arial" panose="020B0604020202020204" pitchFamily="34" charset="0"/>
              <a:buChar char="•"/>
              <a:defRPr/>
            </a:pPr>
            <a:r>
              <a:rPr lang="en-AU" sz="1600" kern="0" dirty="0"/>
              <a:t>date ordered/clearly named</a:t>
            </a:r>
          </a:p>
          <a:p>
            <a:pPr marL="285750" indent="-285750">
              <a:spcAft>
                <a:spcPts val="1200"/>
              </a:spcAft>
              <a:buFont typeface="Arial" panose="020B0604020202020204" pitchFamily="34" charset="0"/>
              <a:buChar char="•"/>
              <a:defRPr/>
            </a:pPr>
            <a:r>
              <a:rPr lang="en-AU" sz="1600" i="1" kern="0" dirty="0"/>
              <a:t>peace of mind </a:t>
            </a:r>
            <a:r>
              <a:rPr lang="en-AU" sz="1600" kern="0" dirty="0"/>
              <a:t>that documents are directly accessible by doctors when needed</a:t>
            </a:r>
          </a:p>
          <a:p>
            <a:pPr marL="285750" indent="-285750">
              <a:spcAft>
                <a:spcPts val="1200"/>
              </a:spcAft>
              <a:buFont typeface="Arial" panose="020B0604020202020204" pitchFamily="34" charset="0"/>
              <a:buChar char="•"/>
              <a:defRPr/>
            </a:pPr>
            <a:r>
              <a:rPr lang="en-AU" sz="1600" kern="0" dirty="0"/>
              <a:t>confidence in quality of document</a:t>
            </a:r>
          </a:p>
        </p:txBody>
      </p:sp>
      <p:cxnSp>
        <p:nvCxnSpPr>
          <p:cNvPr id="10" name="Straight Arrow Connector 9">
            <a:extLst>
              <a:ext uri="{FF2B5EF4-FFF2-40B4-BE49-F238E27FC236}">
                <a16:creationId xmlns:a16="http://schemas.microsoft.com/office/drawing/2014/main" id="{C4D19C8D-A7DA-4C89-AAAE-D308A97E028C}"/>
              </a:ext>
            </a:extLst>
          </p:cNvPr>
          <p:cNvCxnSpPr>
            <a:cxnSpLocks/>
          </p:cNvCxnSpPr>
          <p:nvPr/>
        </p:nvCxnSpPr>
        <p:spPr>
          <a:xfrm flipH="1">
            <a:off x="2843213" y="2336800"/>
            <a:ext cx="239712" cy="430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FC3F8D-DAB4-4866-8072-26FC88468D55}"/>
              </a:ext>
            </a:extLst>
          </p:cNvPr>
          <p:cNvCxnSpPr>
            <a:cxnSpLocks/>
          </p:cNvCxnSpPr>
          <p:nvPr/>
        </p:nvCxnSpPr>
        <p:spPr>
          <a:xfrm>
            <a:off x="5003800" y="2347913"/>
            <a:ext cx="322263" cy="441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175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950B677-81EB-4B68-BCE7-E0074AD9CFB5}"/>
              </a:ext>
            </a:extLst>
          </p:cNvPr>
          <p:cNvSpPr>
            <a:spLocks noGrp="1" noChangeArrowheads="1"/>
          </p:cNvSpPr>
          <p:nvPr>
            <p:ph type="title"/>
          </p:nvPr>
        </p:nvSpPr>
        <p:spPr/>
        <p:txBody>
          <a:bodyPr/>
          <a:lstStyle/>
          <a:p>
            <a:r>
              <a:rPr lang="en-AU" altLang="en-US" b="1" dirty="0"/>
              <a:t>Review: </a:t>
            </a:r>
            <a:br>
              <a:rPr lang="en-AU" altLang="en-US" b="1" dirty="0"/>
            </a:br>
            <a:r>
              <a:rPr lang="en-AU" altLang="en-US" sz="2800" b="1" dirty="0"/>
              <a:t>   </a:t>
            </a:r>
            <a:r>
              <a:rPr lang="en-AU" altLang="en-US" sz="2800" dirty="0"/>
              <a:t>Evaluate and re-assess as necessary</a:t>
            </a:r>
          </a:p>
        </p:txBody>
      </p:sp>
      <p:sp>
        <p:nvSpPr>
          <p:cNvPr id="25603" name="Content Placeholder 2">
            <a:extLst>
              <a:ext uri="{FF2B5EF4-FFF2-40B4-BE49-F238E27FC236}">
                <a16:creationId xmlns:a16="http://schemas.microsoft.com/office/drawing/2014/main" id="{C8455AC1-5170-4294-9A34-887AED699B5A}"/>
              </a:ext>
            </a:extLst>
          </p:cNvPr>
          <p:cNvSpPr>
            <a:spLocks noGrp="1" noChangeArrowheads="1"/>
          </p:cNvSpPr>
          <p:nvPr>
            <p:ph idx="1"/>
          </p:nvPr>
        </p:nvSpPr>
        <p:spPr>
          <a:xfrm>
            <a:off x="630000" y="1908000"/>
            <a:ext cx="7887600" cy="4284000"/>
          </a:xfrm>
        </p:spPr>
        <p:txBody>
          <a:bodyPr/>
          <a:lstStyle/>
          <a:p>
            <a:pPr>
              <a:spcBef>
                <a:spcPct val="0"/>
              </a:spcBef>
              <a:spcAft>
                <a:spcPts val="1800"/>
              </a:spcAft>
            </a:pPr>
            <a:r>
              <a:rPr lang="en-AU" altLang="en-US" sz="2000" dirty="0"/>
              <a:t>ACP should be offered to all residents in aged care facilities as part of routine care </a:t>
            </a:r>
          </a:p>
          <a:p>
            <a:pPr>
              <a:spcBef>
                <a:spcPct val="0"/>
              </a:spcBef>
              <a:spcAft>
                <a:spcPts val="1800"/>
              </a:spcAft>
            </a:pPr>
            <a:r>
              <a:rPr lang="en-AU" altLang="en-US" sz="2000" dirty="0"/>
              <a:t>Remember, assessment of any clinical situation is an ongoing process rather than a single event</a:t>
            </a:r>
          </a:p>
          <a:p>
            <a:pPr>
              <a:spcBef>
                <a:spcPct val="0"/>
              </a:spcBef>
              <a:spcAft>
                <a:spcPts val="1800"/>
              </a:spcAft>
            </a:pPr>
            <a:r>
              <a:rPr lang="en-AU" altLang="en-US" sz="2000" dirty="0"/>
              <a:t>Review the resident’s advance care plan regularly and as health status changes to ensure that the goals of care remain consistent with the provision of care. </a:t>
            </a:r>
            <a:r>
              <a:rPr lang="en-AU" altLang="en-US" sz="1400" dirty="0"/>
              <a:t>[2]</a:t>
            </a:r>
          </a:p>
          <a:p>
            <a:pPr>
              <a:spcBef>
                <a:spcPct val="0"/>
              </a:spcBef>
              <a:spcAft>
                <a:spcPts val="1800"/>
              </a:spcAft>
            </a:pPr>
            <a:endParaRPr lang="en-AU" altLang="en-US" sz="2200" dirty="0"/>
          </a:p>
          <a:p>
            <a:pPr>
              <a:spcBef>
                <a:spcPct val="0"/>
              </a:spcBef>
              <a:spcAft>
                <a:spcPts val="1800"/>
              </a:spcAft>
            </a:pPr>
            <a:endParaRPr lang="en-AU" altLang="en-US" sz="2200" dirty="0"/>
          </a:p>
        </p:txBody>
      </p:sp>
      <p:pic>
        <p:nvPicPr>
          <p:cNvPr id="25604" name="Picture 3">
            <a:extLst>
              <a:ext uri="{FF2B5EF4-FFF2-40B4-BE49-F238E27FC236}">
                <a16:creationId xmlns:a16="http://schemas.microsoft.com/office/drawing/2014/main" id="{9DE04B68-EDD6-4C76-B13B-5BD00636C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00" y="4392000"/>
            <a:ext cx="2552700" cy="183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10BCEB2-A5BF-4F1D-98E9-B0ECBDC65D62}"/>
              </a:ext>
            </a:extLst>
          </p:cNvPr>
          <p:cNvSpPr>
            <a:spLocks noGrp="1" noChangeArrowheads="1"/>
          </p:cNvSpPr>
          <p:nvPr>
            <p:ph type="title"/>
          </p:nvPr>
        </p:nvSpPr>
        <p:spPr>
          <a:xfrm>
            <a:off x="630000" y="720000"/>
            <a:ext cx="7887600" cy="1080000"/>
          </a:xfrm>
        </p:spPr>
        <p:txBody>
          <a:bodyPr/>
          <a:lstStyle/>
          <a:p>
            <a:r>
              <a:rPr lang="en-US" altLang="en-US" dirty="0"/>
              <a:t>Let’s recap</a:t>
            </a:r>
            <a:endParaRPr lang="en-AU" altLang="en-US" dirty="0"/>
          </a:p>
        </p:txBody>
      </p:sp>
      <p:sp>
        <p:nvSpPr>
          <p:cNvPr id="27651" name="Content Placeholder 2">
            <a:extLst>
              <a:ext uri="{FF2B5EF4-FFF2-40B4-BE49-F238E27FC236}">
                <a16:creationId xmlns:a16="http://schemas.microsoft.com/office/drawing/2014/main" id="{B97BFCE4-336B-4F2D-9983-42F7EA5F56D3}"/>
              </a:ext>
            </a:extLst>
          </p:cNvPr>
          <p:cNvSpPr>
            <a:spLocks noGrp="1" noChangeArrowheads="1"/>
          </p:cNvSpPr>
          <p:nvPr>
            <p:ph idx="1"/>
          </p:nvPr>
        </p:nvSpPr>
        <p:spPr>
          <a:xfrm>
            <a:off x="630000" y="1908000"/>
            <a:ext cx="7887600" cy="4284000"/>
          </a:xfrm>
        </p:spPr>
        <p:txBody>
          <a:bodyPr/>
          <a:lstStyle/>
          <a:p>
            <a:pPr>
              <a:spcBef>
                <a:spcPct val="0"/>
              </a:spcBef>
              <a:spcAft>
                <a:spcPts val="1500"/>
              </a:spcAft>
            </a:pPr>
            <a:endParaRPr lang="en-GB" altLang="en-US" sz="1800" dirty="0"/>
          </a:p>
          <a:p>
            <a:pPr>
              <a:spcBef>
                <a:spcPct val="0"/>
              </a:spcBef>
              <a:spcAft>
                <a:spcPts val="1500"/>
              </a:spcAft>
            </a:pPr>
            <a:r>
              <a:rPr lang="en-GB" altLang="en-US" sz="1800" dirty="0"/>
              <a:t>The session has highlighted the importance of recognising the rewards and challenges of having advance care planning conversations</a:t>
            </a:r>
          </a:p>
          <a:p>
            <a:pPr>
              <a:spcBef>
                <a:spcPct val="0"/>
              </a:spcBef>
              <a:spcAft>
                <a:spcPts val="1500"/>
              </a:spcAft>
            </a:pPr>
            <a:r>
              <a:rPr lang="en-GB" altLang="en-US" sz="1800" dirty="0"/>
              <a:t>The </a:t>
            </a:r>
            <a:r>
              <a:rPr lang="en-GB" altLang="en-US" sz="1800" i="1" dirty="0"/>
              <a:t>See Say Do Write Review </a:t>
            </a:r>
            <a:r>
              <a:rPr lang="en-GB" altLang="en-US" sz="1800" dirty="0"/>
              <a:t>model can be used as a framework for recognising and responding to cues from residents, </a:t>
            </a:r>
            <a:r>
              <a:rPr lang="en-US" altLang="en-US" sz="1800" dirty="0"/>
              <a:t>their families and/or substitute decision maker(s)  </a:t>
            </a:r>
          </a:p>
          <a:p>
            <a:pPr>
              <a:spcBef>
                <a:spcPct val="0"/>
              </a:spcBef>
              <a:spcAft>
                <a:spcPts val="1500"/>
              </a:spcAft>
            </a:pPr>
            <a:r>
              <a:rPr lang="en-US" altLang="en-US" sz="1800" dirty="0"/>
              <a:t>These cues may trigger important advance care planning discussions </a:t>
            </a:r>
          </a:p>
          <a:p>
            <a:pPr>
              <a:spcBef>
                <a:spcPct val="0"/>
              </a:spcBef>
              <a:spcAft>
                <a:spcPts val="1500"/>
              </a:spcAft>
            </a:pPr>
            <a:r>
              <a:rPr lang="en-US" altLang="en-US" sz="1800" dirty="0"/>
              <a:t>The nurse, with the greatest contact time, plays a vital role in advance care planning discussions with GP and the wider healthcare team </a:t>
            </a:r>
          </a:p>
          <a:p>
            <a:pPr>
              <a:spcBef>
                <a:spcPct val="0"/>
              </a:spcBef>
              <a:spcAft>
                <a:spcPts val="1500"/>
              </a:spcAft>
            </a:pPr>
            <a:r>
              <a:rPr lang="en-US" altLang="en-US" sz="1800" dirty="0"/>
              <a:t>Ongoing  evaluation, re-assessment, and ready access to ACP documents can ensure residents’ health care values and preferences are respected.</a:t>
            </a:r>
          </a:p>
        </p:txBody>
      </p:sp>
      <p:pic>
        <p:nvPicPr>
          <p:cNvPr id="27652" name="Picture 6">
            <a:extLst>
              <a:ext uri="{FF2B5EF4-FFF2-40B4-BE49-F238E27FC236}">
                <a16:creationId xmlns:a16="http://schemas.microsoft.com/office/drawing/2014/main" id="{7AD33E6E-8D58-4D09-A0E2-8E0575AFB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72000"/>
            <a:ext cx="3138488"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a:extLst>
              <a:ext uri="{FF2B5EF4-FFF2-40B4-BE49-F238E27FC236}">
                <a16:creationId xmlns:a16="http://schemas.microsoft.com/office/drawing/2014/main" id="{C0F4EA23-1FE7-4AD5-8064-625544B85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38"/>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117CD61-87D5-41C4-957C-85C7F67ECF07}"/>
              </a:ext>
            </a:extLst>
          </p:cNvPr>
          <p:cNvSpPr>
            <a:spLocks noGrp="1" noChangeArrowheads="1"/>
          </p:cNvSpPr>
          <p:nvPr>
            <p:ph type="title"/>
          </p:nvPr>
        </p:nvSpPr>
        <p:spPr/>
        <p:txBody>
          <a:bodyPr/>
          <a:lstStyle/>
          <a:p>
            <a:r>
              <a:rPr lang="en-AU" altLang="en-US" dirty="0"/>
              <a:t>References </a:t>
            </a:r>
          </a:p>
        </p:txBody>
      </p:sp>
      <p:sp>
        <p:nvSpPr>
          <p:cNvPr id="31747" name="Content Placeholder 2">
            <a:extLst>
              <a:ext uri="{FF2B5EF4-FFF2-40B4-BE49-F238E27FC236}">
                <a16:creationId xmlns:a16="http://schemas.microsoft.com/office/drawing/2014/main" id="{4DA4E9AB-553F-4658-8313-A68ACBF33149}"/>
              </a:ext>
            </a:extLst>
          </p:cNvPr>
          <p:cNvSpPr>
            <a:spLocks noGrp="1" noChangeArrowheads="1"/>
          </p:cNvSpPr>
          <p:nvPr>
            <p:ph idx="1"/>
          </p:nvPr>
        </p:nvSpPr>
        <p:spPr>
          <a:xfrm>
            <a:off x="630000" y="1908000"/>
            <a:ext cx="7887600" cy="4284000"/>
          </a:xfrm>
        </p:spPr>
        <p:txBody>
          <a:bodyPr/>
          <a:lstStyle/>
          <a:p>
            <a:pPr>
              <a:spcBef>
                <a:spcPct val="0"/>
              </a:spcBef>
              <a:spcAft>
                <a:spcPts val="1800"/>
              </a:spcAft>
              <a:buFontTx/>
              <a:buAutoNum type="arabicPeriod"/>
            </a:pPr>
            <a:r>
              <a:rPr lang="da-DK" altLang="en-US" sz="1600" dirty="0"/>
              <a:t>Clayton JM, Handcock KM, Butlow PN, et al. </a:t>
            </a:r>
            <a:r>
              <a:rPr lang="en-AU" altLang="en-US" sz="1600" dirty="0"/>
              <a:t>Clinical practice guidelines for communicating prognosis and end-of-life issues with adults in the advanced stages of a life-limiting illness, and their caregivers. Med J Aust 2007:186:S76-108. Available at </a:t>
            </a:r>
            <a:r>
              <a:rPr lang="en-AU" altLang="en-US" sz="1600" dirty="0">
                <a:hlinkClick r:id="rId3"/>
              </a:rPr>
              <a:t>https://www.mja.com.au/journal/2007/186/12/clinical-practice-guidelines-communicating-prognosis-and-end-life-issues-adults</a:t>
            </a:r>
            <a:endParaRPr lang="en-AU" altLang="en-US" sz="1600" dirty="0"/>
          </a:p>
          <a:p>
            <a:pPr>
              <a:spcBef>
                <a:spcPct val="0"/>
              </a:spcBef>
              <a:spcAft>
                <a:spcPts val="1800"/>
              </a:spcAft>
              <a:buFontTx/>
              <a:buAutoNum type="arabicPeriod"/>
            </a:pPr>
            <a:r>
              <a:rPr lang="en-AU" altLang="en-US" sz="1600" dirty="0"/>
              <a:t>Silvester W, </a:t>
            </a:r>
            <a:r>
              <a:rPr lang="en-AU" altLang="en-US" sz="1600" dirty="0" err="1"/>
              <a:t>Parslow</a:t>
            </a:r>
            <a:r>
              <a:rPr lang="en-AU" altLang="en-US" sz="1600" dirty="0"/>
              <a:t> RA, Lewis VJ, et al. Development and evaluation of an aged care specific Advance Care Plan. BMJ Supportive &amp; Palliative Care 2013. 3:188–95</a:t>
            </a:r>
          </a:p>
          <a:p>
            <a:pPr>
              <a:spcBef>
                <a:spcPct val="0"/>
              </a:spcBef>
              <a:spcAft>
                <a:spcPts val="1800"/>
              </a:spcAft>
              <a:buFontTx/>
              <a:buAutoNum type="arabicPeriod"/>
            </a:pPr>
            <a:r>
              <a:rPr lang="en-AU" altLang="en-US" sz="1600" dirty="0" err="1"/>
              <a:t>Detering</a:t>
            </a:r>
            <a:r>
              <a:rPr lang="en-AU" altLang="en-US" sz="1600" dirty="0"/>
              <a:t> KM, Hancock AD, Reade MC, et al. The impact of advance care planning on end of life care in elderly patients: randomised controlled trial. BMJ 2010. 340:1345</a:t>
            </a:r>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a:p>
            <a:pPr>
              <a:spcBef>
                <a:spcPct val="0"/>
              </a:spcBef>
              <a:spcAft>
                <a:spcPts val="1800"/>
              </a:spcAft>
              <a:buFontTx/>
              <a:buNone/>
            </a:pPr>
            <a:endParaRPr lang="en-AU"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9FD5E75-C3E4-4C94-8A83-6F234A1AAA2D}"/>
              </a:ext>
            </a:extLst>
          </p:cNvPr>
          <p:cNvSpPr>
            <a:spLocks noGrp="1" noChangeArrowheads="1"/>
          </p:cNvSpPr>
          <p:nvPr>
            <p:ph type="title"/>
          </p:nvPr>
        </p:nvSpPr>
        <p:spPr/>
        <p:txBody>
          <a:bodyPr/>
          <a:lstStyle/>
          <a:p>
            <a:r>
              <a:rPr lang="en-US" altLang="en-US" dirty="0"/>
              <a:t>Learning outcomes</a:t>
            </a:r>
            <a:endParaRPr lang="en-AU" altLang="en-US" dirty="0"/>
          </a:p>
        </p:txBody>
      </p:sp>
      <p:sp>
        <p:nvSpPr>
          <p:cNvPr id="3" name="Content Placeholder 2">
            <a:extLst>
              <a:ext uri="{FF2B5EF4-FFF2-40B4-BE49-F238E27FC236}">
                <a16:creationId xmlns:a16="http://schemas.microsoft.com/office/drawing/2014/main" id="{140726A9-13B5-4781-903F-E576235F4603}"/>
              </a:ext>
            </a:extLst>
          </p:cNvPr>
          <p:cNvSpPr>
            <a:spLocks noGrp="1"/>
          </p:cNvSpPr>
          <p:nvPr>
            <p:ph idx="1"/>
          </p:nvPr>
        </p:nvSpPr>
        <p:spPr>
          <a:xfrm>
            <a:off x="630000" y="1908000"/>
            <a:ext cx="7887600" cy="4284000"/>
          </a:xfrm>
        </p:spPr>
        <p:txBody>
          <a:bodyPr/>
          <a:lstStyle/>
          <a:p>
            <a:pPr marL="0" indent="0">
              <a:spcBef>
                <a:spcPts val="0"/>
              </a:spcBef>
              <a:spcAft>
                <a:spcPts val="1800"/>
              </a:spcAft>
              <a:buFontTx/>
              <a:buNone/>
              <a:defRPr/>
            </a:pPr>
            <a:endParaRPr lang="en-GB" sz="2000" dirty="0"/>
          </a:p>
          <a:p>
            <a:pPr marL="0" indent="0">
              <a:spcBef>
                <a:spcPts val="0"/>
              </a:spcBef>
              <a:spcAft>
                <a:spcPts val="1800"/>
              </a:spcAft>
              <a:buFontTx/>
              <a:buNone/>
              <a:defRPr/>
            </a:pPr>
            <a:r>
              <a:rPr lang="en-GB" sz="2000" dirty="0"/>
              <a:t>After completing this session, you should be able to:</a:t>
            </a:r>
          </a:p>
          <a:p>
            <a:pPr marL="342000" indent="-342000">
              <a:spcBef>
                <a:spcPts val="0"/>
              </a:spcBef>
              <a:spcAft>
                <a:spcPts val="1800"/>
              </a:spcAft>
              <a:defRPr/>
            </a:pPr>
            <a:r>
              <a:rPr lang="en-GB" sz="2000" dirty="0"/>
              <a:t>Initiate advance care planning discussions </a:t>
            </a:r>
          </a:p>
          <a:p>
            <a:pPr marL="342000" indent="-342000">
              <a:spcBef>
                <a:spcPts val="0"/>
              </a:spcBef>
              <a:spcAft>
                <a:spcPts val="1800"/>
              </a:spcAft>
              <a:defRPr/>
            </a:pPr>
            <a:r>
              <a:rPr lang="en-GB" sz="2000" dirty="0"/>
              <a:t>Describe the </a:t>
            </a:r>
            <a:r>
              <a:rPr lang="en-GB" sz="2000" i="1" dirty="0"/>
              <a:t>See Say Do Write Review </a:t>
            </a:r>
            <a:r>
              <a:rPr lang="en-GB" sz="2000" dirty="0"/>
              <a:t>model  </a:t>
            </a:r>
          </a:p>
          <a:p>
            <a:pPr marL="342000" indent="-342000">
              <a:spcBef>
                <a:spcPts val="0"/>
              </a:spcBef>
              <a:spcAft>
                <a:spcPts val="1800"/>
              </a:spcAft>
              <a:defRPr/>
            </a:pPr>
            <a:r>
              <a:rPr lang="en-GB" sz="2000" dirty="0"/>
              <a:t>Discuss how this model can be used to recognise and respond appropriately to cues from residents, their </a:t>
            </a:r>
            <a:r>
              <a:rPr lang="en-US" sz="2000" dirty="0"/>
              <a:t>families and/or substitute decision maker(s) (SDM)</a:t>
            </a:r>
          </a:p>
          <a:p>
            <a:pPr marL="342000" indent="-342000">
              <a:spcBef>
                <a:spcPts val="0"/>
              </a:spcBef>
              <a:spcAft>
                <a:spcPts val="1800"/>
              </a:spcAft>
              <a:defRPr/>
            </a:pPr>
            <a:r>
              <a:rPr lang="en-US" sz="2000" dirty="0"/>
              <a:t>Document the outcomes of your advance care planning conversation with residents and their important others; and share with health care providers via The Viewer.</a:t>
            </a:r>
          </a:p>
        </p:txBody>
      </p:sp>
      <p:pic>
        <p:nvPicPr>
          <p:cNvPr id="5" name="Picture 4">
            <a:extLst>
              <a:ext uri="{FF2B5EF4-FFF2-40B4-BE49-F238E27FC236}">
                <a16:creationId xmlns:a16="http://schemas.microsoft.com/office/drawing/2014/main" id="{EFD68929-103B-4569-A17F-00D64937D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612000"/>
            <a:ext cx="43195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47EA0B0-FA9C-42D0-A669-2A5AF8FF877E}"/>
              </a:ext>
            </a:extLst>
          </p:cNvPr>
          <p:cNvSpPr>
            <a:spLocks noGrp="1" noChangeArrowheads="1"/>
          </p:cNvSpPr>
          <p:nvPr>
            <p:ph type="title"/>
          </p:nvPr>
        </p:nvSpPr>
        <p:spPr/>
        <p:txBody>
          <a:bodyPr/>
          <a:lstStyle/>
          <a:p>
            <a:r>
              <a:rPr lang="en-AU" altLang="en-US" dirty="0"/>
              <a:t>Engaging in advance care planning discussions with your residents</a:t>
            </a:r>
          </a:p>
        </p:txBody>
      </p:sp>
      <p:sp>
        <p:nvSpPr>
          <p:cNvPr id="9219" name="Content Placeholder 2">
            <a:extLst>
              <a:ext uri="{FF2B5EF4-FFF2-40B4-BE49-F238E27FC236}">
                <a16:creationId xmlns:a16="http://schemas.microsoft.com/office/drawing/2014/main" id="{71DBDB98-4315-4E33-973C-C44232F4A5AD}"/>
              </a:ext>
            </a:extLst>
          </p:cNvPr>
          <p:cNvSpPr>
            <a:spLocks noGrp="1" noChangeArrowheads="1"/>
          </p:cNvSpPr>
          <p:nvPr>
            <p:ph idx="1"/>
          </p:nvPr>
        </p:nvSpPr>
        <p:spPr>
          <a:xfrm>
            <a:off x="630000" y="1908000"/>
            <a:ext cx="4806096" cy="4284000"/>
          </a:xfrm>
        </p:spPr>
        <p:txBody>
          <a:bodyPr/>
          <a:lstStyle/>
          <a:p>
            <a:pPr marL="341313" indent="-341313">
              <a:spcBef>
                <a:spcPct val="0"/>
              </a:spcBef>
              <a:spcAft>
                <a:spcPts val="1800"/>
              </a:spcAft>
            </a:pPr>
            <a:endParaRPr lang="en-AU" altLang="en-US" sz="2000" dirty="0"/>
          </a:p>
          <a:p>
            <a:pPr marL="341313" indent="-341313">
              <a:spcBef>
                <a:spcPct val="0"/>
              </a:spcBef>
              <a:spcAft>
                <a:spcPts val="1800"/>
              </a:spcAft>
            </a:pPr>
            <a:r>
              <a:rPr lang="en-AU" altLang="en-US" sz="2000" dirty="0"/>
              <a:t>Advance care planning conversations can be challenging and rewarding</a:t>
            </a:r>
          </a:p>
          <a:p>
            <a:pPr marL="341313" indent="-341313">
              <a:spcBef>
                <a:spcPct val="0"/>
              </a:spcBef>
              <a:spcAft>
                <a:spcPts val="1800"/>
              </a:spcAft>
            </a:pPr>
            <a:r>
              <a:rPr lang="en-AU" altLang="en-US" sz="2000" dirty="0">
                <a:ea typeface="Calibri" panose="020F0502020204030204" pitchFamily="34" charset="0"/>
                <a:cs typeface="Tahoma" panose="020B0604030504040204" pitchFamily="34" charset="0"/>
              </a:rPr>
              <a:t>Often residents will give cues that may trigger an opportunity to have advance care planning discussions</a:t>
            </a:r>
          </a:p>
          <a:p>
            <a:pPr marL="341313" indent="-341313">
              <a:spcBef>
                <a:spcPct val="0"/>
              </a:spcBef>
              <a:spcAft>
                <a:spcPts val="1800"/>
              </a:spcAft>
            </a:pPr>
            <a:r>
              <a:rPr lang="en-AU" altLang="en-US" sz="2000" dirty="0">
                <a:ea typeface="Calibri" panose="020F0502020204030204" pitchFamily="34" charset="0"/>
                <a:cs typeface="Tahoma" panose="020B0604030504040204" pitchFamily="34" charset="0"/>
              </a:rPr>
              <a:t>In aged care, recognising these cues and reporting them to the care team is everyone’s role. </a:t>
            </a:r>
            <a:r>
              <a:rPr lang="en-AU" altLang="en-US" sz="1400" dirty="0">
                <a:ea typeface="Calibri" panose="020F0502020204030204" pitchFamily="34" charset="0"/>
                <a:cs typeface="Tahoma" panose="020B0604030504040204" pitchFamily="34" charset="0"/>
              </a:rPr>
              <a:t>[1,2,]</a:t>
            </a:r>
          </a:p>
          <a:p>
            <a:pPr marL="341313" indent="-341313">
              <a:spcBef>
                <a:spcPct val="0"/>
              </a:spcBef>
              <a:spcAft>
                <a:spcPts val="1800"/>
              </a:spcAft>
              <a:buFontTx/>
              <a:buNone/>
            </a:pPr>
            <a:br>
              <a:rPr lang="en-AU" altLang="en-US" sz="2200" dirty="0">
                <a:ea typeface="Calibri" panose="020F0502020204030204" pitchFamily="34" charset="0"/>
                <a:cs typeface="Tahoma" panose="020B0604030504040204" pitchFamily="34" charset="0"/>
              </a:rPr>
            </a:br>
            <a:r>
              <a:rPr lang="en-AU" altLang="en-US" sz="2200" dirty="0">
                <a:ea typeface="Calibri" panose="020F0502020204030204" pitchFamily="34" charset="0"/>
                <a:cs typeface="Tahoma" panose="020B0604030504040204" pitchFamily="34" charset="0"/>
              </a:rPr>
              <a:t> </a:t>
            </a:r>
          </a:p>
        </p:txBody>
      </p:sp>
      <p:pic>
        <p:nvPicPr>
          <p:cNvPr id="9220" name="Picture 6">
            <a:extLst>
              <a:ext uri="{FF2B5EF4-FFF2-40B4-BE49-F238E27FC236}">
                <a16:creationId xmlns:a16="http://schemas.microsoft.com/office/drawing/2014/main" id="{0CEFB3DA-4A27-4CB8-B680-A4870C2A6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000" y="2556000"/>
            <a:ext cx="3143250"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15B88-9F4F-446E-B32C-371EA3440678}"/>
              </a:ext>
            </a:extLst>
          </p:cNvPr>
          <p:cNvSpPr>
            <a:spLocks noGrp="1"/>
          </p:cNvSpPr>
          <p:nvPr>
            <p:ph sz="half" idx="1"/>
          </p:nvPr>
        </p:nvSpPr>
        <p:spPr>
          <a:xfrm>
            <a:off x="630000" y="1908000"/>
            <a:ext cx="3653968" cy="4284000"/>
          </a:xfrm>
        </p:spPr>
        <p:txBody>
          <a:bodyPr/>
          <a:lstStyle/>
          <a:p>
            <a:pPr marL="0" indent="0">
              <a:spcBef>
                <a:spcPts val="0"/>
              </a:spcBef>
              <a:buFontTx/>
              <a:buNone/>
              <a:defRPr/>
            </a:pPr>
            <a:r>
              <a:rPr lang="en-AU" i="1" dirty="0">
                <a:solidFill>
                  <a:schemeClr val="accent5">
                    <a:lumMod val="25000"/>
                  </a:schemeClr>
                </a:solidFill>
              </a:rPr>
              <a:t>A series of conversations may be needed to elicit the goals, values and wishes of a patient, and reach shared decisions about the appropriate plan for their care</a:t>
            </a:r>
            <a:r>
              <a:rPr lang="en-AU" dirty="0">
                <a:solidFill>
                  <a:schemeClr val="accent5">
                    <a:lumMod val="25000"/>
                  </a:schemeClr>
                </a:solidFill>
              </a:rPr>
              <a:t>. </a:t>
            </a:r>
            <a:r>
              <a:rPr lang="en-AU" sz="1400" dirty="0">
                <a:solidFill>
                  <a:schemeClr val="accent5">
                    <a:lumMod val="25000"/>
                  </a:schemeClr>
                </a:solidFill>
              </a:rPr>
              <a:t>[1]</a:t>
            </a:r>
          </a:p>
        </p:txBody>
      </p:sp>
      <p:pic>
        <p:nvPicPr>
          <p:cNvPr id="11267" name="Picture 3">
            <a:extLst>
              <a:ext uri="{FF2B5EF4-FFF2-40B4-BE49-F238E27FC236}">
                <a16:creationId xmlns:a16="http://schemas.microsoft.com/office/drawing/2014/main" id="{F7F27049-6BF4-46BD-8ED1-858E06B95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00" y="828000"/>
            <a:ext cx="441007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4941CD-313C-40D9-AE37-72E3FD9AE780}"/>
              </a:ext>
            </a:extLst>
          </p:cNvPr>
          <p:cNvSpPr>
            <a:spLocks noGrp="1" noChangeArrowheads="1"/>
          </p:cNvSpPr>
          <p:nvPr>
            <p:ph type="title"/>
          </p:nvPr>
        </p:nvSpPr>
        <p:spPr/>
        <p:txBody>
          <a:bodyPr/>
          <a:lstStyle/>
          <a:p>
            <a:r>
              <a:rPr lang="en-AU" altLang="en-US" b="1" dirty="0"/>
              <a:t>See:</a:t>
            </a:r>
            <a:r>
              <a:rPr lang="en-AU" altLang="en-US" dirty="0"/>
              <a:t> </a:t>
            </a:r>
            <a:br>
              <a:rPr lang="en-AU" altLang="en-US" dirty="0"/>
            </a:br>
            <a:r>
              <a:rPr lang="en-AU" altLang="en-US" dirty="0"/>
              <a:t>   </a:t>
            </a:r>
            <a:r>
              <a:rPr lang="en-AU" altLang="en-US" sz="2800" dirty="0"/>
              <a:t>Recognise the cues</a:t>
            </a:r>
          </a:p>
        </p:txBody>
      </p:sp>
      <p:sp>
        <p:nvSpPr>
          <p:cNvPr id="7171" name="Content Placeholder 2">
            <a:extLst>
              <a:ext uri="{FF2B5EF4-FFF2-40B4-BE49-F238E27FC236}">
                <a16:creationId xmlns:a16="http://schemas.microsoft.com/office/drawing/2014/main" id="{008002C4-E0DB-4D3B-A573-2F518278D52E}"/>
              </a:ext>
            </a:extLst>
          </p:cNvPr>
          <p:cNvSpPr>
            <a:spLocks noGrp="1" noChangeArrowheads="1"/>
          </p:cNvSpPr>
          <p:nvPr>
            <p:ph idx="1"/>
          </p:nvPr>
        </p:nvSpPr>
        <p:spPr>
          <a:xfrm>
            <a:off x="630000" y="1908000"/>
            <a:ext cx="7887600" cy="4284000"/>
          </a:xfrm>
        </p:spPr>
        <p:txBody>
          <a:bodyPr/>
          <a:lstStyle/>
          <a:p>
            <a:pPr marL="342900" lvl="1" indent="-342900">
              <a:spcBef>
                <a:spcPct val="0"/>
              </a:spcBef>
              <a:spcAft>
                <a:spcPts val="1200"/>
              </a:spcAft>
              <a:buClr>
                <a:srgbClr val="278EAA"/>
              </a:buClr>
              <a:buSzPct val="100000"/>
              <a:buFont typeface="Arial" panose="020B0604020202020204" pitchFamily="34" charset="0"/>
              <a:buChar char="•"/>
              <a:defRPr/>
            </a:pPr>
            <a:r>
              <a:rPr lang="en-AU" altLang="en-US" sz="1800" dirty="0"/>
              <a:t>All staff may build strong connections with residents, families and/or substitute decision maker(s) </a:t>
            </a:r>
          </a:p>
          <a:p>
            <a:pPr marL="342900" lvl="1" indent="-342900">
              <a:spcBef>
                <a:spcPct val="0"/>
              </a:spcBef>
              <a:spcAft>
                <a:spcPts val="1200"/>
              </a:spcAft>
              <a:buClr>
                <a:srgbClr val="278EAA"/>
              </a:buClr>
              <a:buSzPct val="100000"/>
              <a:buFont typeface="Arial" panose="020B0604020202020204" pitchFamily="34" charset="0"/>
              <a:buChar char="•"/>
              <a:defRPr/>
            </a:pPr>
            <a:r>
              <a:rPr lang="en-AU" altLang="en-US" sz="1800" dirty="0"/>
              <a:t>Often non-clinical staff alert nurses of changes in a resident’s health status or mood</a:t>
            </a:r>
          </a:p>
          <a:p>
            <a:pPr marL="342900" lvl="1" indent="-342900">
              <a:spcBef>
                <a:spcPct val="0"/>
              </a:spcBef>
              <a:spcAft>
                <a:spcPts val="1200"/>
              </a:spcAft>
              <a:buClr>
                <a:srgbClr val="278EAA"/>
              </a:buClr>
              <a:buSzPct val="100000"/>
              <a:buFont typeface="Arial" panose="020B0604020202020204" pitchFamily="34" charset="0"/>
              <a:buChar char="•"/>
              <a:defRPr/>
            </a:pPr>
            <a:r>
              <a:rPr lang="en-AU" altLang="en-US" sz="1800" dirty="0"/>
              <a:t>Staff may recognise verbal or visual cues from a resident, family member and/or substitute decision maker(s), e.g.</a:t>
            </a:r>
          </a:p>
          <a:p>
            <a:pPr marL="3132000" lvl="1" indent="-342900">
              <a:spcBef>
                <a:spcPct val="0"/>
              </a:spcBef>
              <a:buClr>
                <a:srgbClr val="278EAA"/>
              </a:buClr>
              <a:buFont typeface="Arial" charset="0"/>
              <a:buChar char="-"/>
              <a:defRPr/>
            </a:pPr>
            <a:r>
              <a:rPr lang="en-AU" altLang="en-US" sz="1600" dirty="0"/>
              <a:t>Loss of appetite, withdrawing from activities, functional decline</a:t>
            </a:r>
          </a:p>
          <a:p>
            <a:pPr marL="3132000" lvl="1" indent="-342900">
              <a:spcBef>
                <a:spcPct val="0"/>
              </a:spcBef>
              <a:buClr>
                <a:srgbClr val="278EAA"/>
              </a:buClr>
              <a:buFont typeface="Arial" charset="0"/>
              <a:buChar char="-"/>
              <a:defRPr/>
            </a:pPr>
            <a:r>
              <a:rPr lang="en-AU" altLang="en-US" sz="1600" dirty="0"/>
              <a:t>Resident:  “I wouldn’t want to live like that” or “I don’t want to go back to hospital” or “I’ve had enough, I’m tired”</a:t>
            </a:r>
          </a:p>
          <a:p>
            <a:pPr marL="3132000" lvl="1" indent="-342900">
              <a:spcBef>
                <a:spcPct val="0"/>
              </a:spcBef>
              <a:buClr>
                <a:srgbClr val="278EAA"/>
              </a:buClr>
              <a:buFont typeface="Arial" charset="0"/>
              <a:buChar char="-"/>
              <a:defRPr/>
            </a:pPr>
            <a:r>
              <a:rPr lang="en-AU" altLang="en-US" sz="1600" dirty="0"/>
              <a:t>Family member: ‘I think mum’s condition is deteriorating and I am worried about the future’. </a:t>
            </a:r>
          </a:p>
          <a:p>
            <a:pPr>
              <a:spcBef>
                <a:spcPct val="0"/>
              </a:spcBef>
              <a:spcAft>
                <a:spcPts val="1200"/>
              </a:spcAft>
              <a:defRPr/>
            </a:pPr>
            <a:endParaRPr lang="en-AU" altLang="en-US" sz="1800" dirty="0"/>
          </a:p>
          <a:p>
            <a:pPr>
              <a:spcBef>
                <a:spcPct val="0"/>
              </a:spcBef>
              <a:spcAft>
                <a:spcPts val="1200"/>
              </a:spcAft>
              <a:buFontTx/>
              <a:buNone/>
              <a:defRPr/>
            </a:pPr>
            <a:endParaRPr lang="en-AU" altLang="en-US" sz="1800" dirty="0"/>
          </a:p>
          <a:p>
            <a:pPr>
              <a:spcBef>
                <a:spcPct val="0"/>
              </a:spcBef>
              <a:spcAft>
                <a:spcPts val="1200"/>
              </a:spcAft>
              <a:buFontTx/>
              <a:buNone/>
              <a:defRPr/>
            </a:pPr>
            <a:endParaRPr lang="en-AU" altLang="en-US" sz="1800" dirty="0"/>
          </a:p>
        </p:txBody>
      </p:sp>
      <p:pic>
        <p:nvPicPr>
          <p:cNvPr id="13316" name="Picture 7">
            <a:extLst>
              <a:ext uri="{FF2B5EF4-FFF2-40B4-BE49-F238E27FC236}">
                <a16:creationId xmlns:a16="http://schemas.microsoft.com/office/drawing/2014/main" id="{AF16B510-09E8-4AED-954C-F915380C9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4212000"/>
            <a:ext cx="2674938" cy="18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58D6D74-79FA-447D-8D7F-65EB0B883D05}"/>
              </a:ext>
            </a:extLst>
          </p:cNvPr>
          <p:cNvSpPr>
            <a:spLocks noGrp="1" noChangeArrowheads="1"/>
          </p:cNvSpPr>
          <p:nvPr>
            <p:ph type="title"/>
          </p:nvPr>
        </p:nvSpPr>
        <p:spPr/>
        <p:txBody>
          <a:bodyPr/>
          <a:lstStyle/>
          <a:p>
            <a:r>
              <a:rPr lang="en-AU" altLang="en-US" b="1" dirty="0"/>
              <a:t>See:</a:t>
            </a:r>
            <a:r>
              <a:rPr lang="en-AU" altLang="en-US" dirty="0"/>
              <a:t> </a:t>
            </a:r>
            <a:br>
              <a:rPr lang="en-AU" altLang="en-US" dirty="0"/>
            </a:br>
            <a:r>
              <a:rPr lang="en-AU" altLang="en-US" sz="2800" dirty="0"/>
              <a:t>   Respond appropriately</a:t>
            </a:r>
          </a:p>
        </p:txBody>
      </p:sp>
      <p:sp>
        <p:nvSpPr>
          <p:cNvPr id="15364" name="Content Placeholder 2">
            <a:extLst>
              <a:ext uri="{FF2B5EF4-FFF2-40B4-BE49-F238E27FC236}">
                <a16:creationId xmlns:a16="http://schemas.microsoft.com/office/drawing/2014/main" id="{8AB27174-B4E1-4EB2-80F1-858DF62C10FC}"/>
              </a:ext>
            </a:extLst>
          </p:cNvPr>
          <p:cNvSpPr>
            <a:spLocks noGrp="1" noChangeArrowheads="1"/>
          </p:cNvSpPr>
          <p:nvPr>
            <p:ph idx="1"/>
          </p:nvPr>
        </p:nvSpPr>
        <p:spPr>
          <a:xfrm>
            <a:off x="630000" y="1908000"/>
            <a:ext cx="7887600" cy="4284000"/>
          </a:xfrm>
        </p:spPr>
        <p:txBody>
          <a:bodyPr/>
          <a:lstStyle/>
          <a:p>
            <a:pPr>
              <a:spcBef>
                <a:spcPct val="0"/>
              </a:spcBef>
              <a:spcAft>
                <a:spcPts val="1500"/>
              </a:spcAft>
            </a:pPr>
            <a:endParaRPr lang="en-AU" altLang="en-US" sz="2000" dirty="0"/>
          </a:p>
          <a:p>
            <a:pPr>
              <a:spcBef>
                <a:spcPct val="0"/>
              </a:spcBef>
              <a:spcAft>
                <a:spcPts val="1500"/>
              </a:spcAft>
            </a:pPr>
            <a:r>
              <a:rPr lang="en-AU" altLang="en-US" sz="2000" dirty="0"/>
              <a:t>Make time, don’t rush because of a busy workload; </a:t>
            </a:r>
            <a:br>
              <a:rPr lang="en-AU" altLang="en-US" sz="2000" dirty="0"/>
            </a:br>
            <a:r>
              <a:rPr lang="en-AU" altLang="en-US" sz="2000" dirty="0"/>
              <a:t>these conversations and observations are precious</a:t>
            </a:r>
          </a:p>
          <a:p>
            <a:pPr>
              <a:spcBef>
                <a:spcPct val="0"/>
              </a:spcBef>
              <a:spcAft>
                <a:spcPts val="1500"/>
              </a:spcAft>
            </a:pPr>
            <a:r>
              <a:rPr lang="en-AU" altLang="en-US" sz="2000" dirty="0"/>
              <a:t>Listen intently, clarify if needed </a:t>
            </a:r>
          </a:p>
          <a:p>
            <a:pPr>
              <a:spcBef>
                <a:spcPct val="0"/>
              </a:spcBef>
              <a:spcAft>
                <a:spcPts val="1500"/>
              </a:spcAft>
            </a:pPr>
            <a:r>
              <a:rPr lang="en-AU" altLang="en-US" sz="2000" dirty="0"/>
              <a:t>Respond with empathy, care and compassion </a:t>
            </a:r>
          </a:p>
          <a:p>
            <a:pPr>
              <a:spcBef>
                <a:spcPct val="0"/>
              </a:spcBef>
              <a:spcAft>
                <a:spcPts val="1500"/>
              </a:spcAft>
            </a:pPr>
            <a:r>
              <a:rPr lang="en-AU" altLang="en-US" sz="2000" dirty="0"/>
              <a:t>Work within your scope of practice</a:t>
            </a:r>
          </a:p>
          <a:p>
            <a:pPr>
              <a:spcBef>
                <a:spcPct val="0"/>
              </a:spcBef>
              <a:spcAft>
                <a:spcPts val="1500"/>
              </a:spcAft>
            </a:pPr>
            <a:r>
              <a:rPr lang="en-AU" altLang="en-US" sz="2000" dirty="0"/>
              <a:t>Be self-aware and maintain professional boundaries. [1,2]</a:t>
            </a:r>
          </a:p>
          <a:p>
            <a:pPr>
              <a:spcBef>
                <a:spcPct val="0"/>
              </a:spcBef>
              <a:spcAft>
                <a:spcPts val="1500"/>
              </a:spcAft>
            </a:pPr>
            <a:r>
              <a:rPr lang="en-AU" altLang="en-US" sz="2000" dirty="0"/>
              <a:t>See if the resident has completed ACP documents (Check ACP</a:t>
            </a:r>
            <a:r>
              <a:rPr lang="en-AU" altLang="en-US" sz="2000" u="sng" dirty="0"/>
              <a:t> </a:t>
            </a:r>
            <a:r>
              <a:rPr lang="en-AU" altLang="en-US" sz="2000" dirty="0"/>
              <a:t>Tracker on The Viewer via the </a:t>
            </a:r>
            <a:r>
              <a:rPr lang="en-AU" altLang="en-US" sz="2000" dirty="0">
                <a:hlinkClick r:id="rId3"/>
              </a:rPr>
              <a:t>Health Provider Portal</a:t>
            </a:r>
            <a:r>
              <a:rPr lang="en-AU" altLang="en-US" sz="2000" dirty="0"/>
              <a:t>. </a:t>
            </a:r>
            <a:endParaRPr lang="en-AU" altLang="en-US" sz="1400" dirty="0"/>
          </a:p>
          <a:p>
            <a:pPr>
              <a:spcBef>
                <a:spcPct val="0"/>
              </a:spcBef>
              <a:spcAft>
                <a:spcPts val="1800"/>
              </a:spcAft>
            </a:pPr>
            <a:endParaRPr lang="en-AU" altLang="en-US" sz="1400" dirty="0"/>
          </a:p>
        </p:txBody>
      </p:sp>
      <p:pic>
        <p:nvPicPr>
          <p:cNvPr id="5" name="Picture 2">
            <a:extLst>
              <a:ext uri="{FF2B5EF4-FFF2-40B4-BE49-F238E27FC236}">
                <a16:creationId xmlns:a16="http://schemas.microsoft.com/office/drawing/2014/main" id="{3E0C8CAA-9A6F-4AA5-BE0A-A3C583E252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67" b="9671"/>
          <a:stretch/>
        </p:blipFill>
        <p:spPr bwMode="auto">
          <a:xfrm>
            <a:off x="5472113" y="612000"/>
            <a:ext cx="329723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55E55D1-5083-4A96-AC8D-63F379DB844F}"/>
              </a:ext>
            </a:extLst>
          </p:cNvPr>
          <p:cNvSpPr>
            <a:spLocks noGrp="1" noChangeArrowheads="1"/>
          </p:cNvSpPr>
          <p:nvPr>
            <p:ph type="title"/>
          </p:nvPr>
        </p:nvSpPr>
        <p:spPr/>
        <p:txBody>
          <a:bodyPr/>
          <a:lstStyle/>
          <a:p>
            <a:r>
              <a:rPr lang="en-AU" altLang="en-US" b="1" dirty="0"/>
              <a:t>Say:</a:t>
            </a:r>
            <a:r>
              <a:rPr lang="en-AU" altLang="en-US" dirty="0"/>
              <a:t> </a:t>
            </a:r>
            <a:br>
              <a:rPr lang="en-AU" altLang="en-US" dirty="0"/>
            </a:br>
            <a:r>
              <a:rPr lang="en-AU" altLang="en-US" sz="2800" dirty="0"/>
              <a:t>   Report your assessment  </a:t>
            </a:r>
          </a:p>
        </p:txBody>
      </p:sp>
      <p:sp>
        <p:nvSpPr>
          <p:cNvPr id="17411" name="Content Placeholder 2">
            <a:extLst>
              <a:ext uri="{FF2B5EF4-FFF2-40B4-BE49-F238E27FC236}">
                <a16:creationId xmlns:a16="http://schemas.microsoft.com/office/drawing/2014/main" id="{BB131DD5-F5A7-46E4-A8C5-A3150D4E5278}"/>
              </a:ext>
            </a:extLst>
          </p:cNvPr>
          <p:cNvSpPr>
            <a:spLocks noGrp="1" noChangeArrowheads="1"/>
          </p:cNvSpPr>
          <p:nvPr>
            <p:ph sz="half" idx="1"/>
          </p:nvPr>
        </p:nvSpPr>
        <p:spPr>
          <a:xfrm>
            <a:off x="630000" y="1908000"/>
            <a:ext cx="4950000" cy="4284000"/>
          </a:xfrm>
        </p:spPr>
        <p:txBody>
          <a:bodyPr/>
          <a:lstStyle/>
          <a:p>
            <a:pPr marL="341313" indent="-341313">
              <a:spcBef>
                <a:spcPct val="0"/>
              </a:spcBef>
              <a:spcAft>
                <a:spcPts val="1800"/>
              </a:spcAft>
            </a:pPr>
            <a:endParaRPr lang="en-AU" altLang="en-US" sz="2000" dirty="0"/>
          </a:p>
          <a:p>
            <a:pPr marL="341313" indent="-341313">
              <a:spcBef>
                <a:spcPct val="0"/>
              </a:spcBef>
              <a:spcAft>
                <a:spcPts val="1800"/>
              </a:spcAft>
            </a:pPr>
            <a:r>
              <a:rPr lang="en-AU" altLang="en-US" sz="2000" dirty="0"/>
              <a:t>Physical and verbal cues may trigger important advance care planning conversations</a:t>
            </a:r>
          </a:p>
          <a:p>
            <a:pPr marL="341313" indent="-341313">
              <a:spcBef>
                <a:spcPct val="0"/>
              </a:spcBef>
              <a:spcAft>
                <a:spcPts val="1800"/>
              </a:spcAft>
            </a:pPr>
            <a:r>
              <a:rPr lang="en-AU" altLang="en-US" sz="2000" dirty="0"/>
              <a:t>Reporting these observations and comments to your team and the resident’s GP is vital</a:t>
            </a:r>
          </a:p>
          <a:p>
            <a:pPr marL="341313" indent="-341313">
              <a:spcBef>
                <a:spcPct val="0"/>
              </a:spcBef>
              <a:spcAft>
                <a:spcPts val="1800"/>
              </a:spcAft>
            </a:pPr>
            <a:r>
              <a:rPr lang="en-AU" altLang="en-US" sz="2000" dirty="0"/>
              <a:t>A series of small changes may signal a trend and needs to be acknowledged and communicated.</a:t>
            </a:r>
          </a:p>
          <a:p>
            <a:pPr marL="341313" indent="-341313">
              <a:spcBef>
                <a:spcPct val="0"/>
              </a:spcBef>
              <a:spcAft>
                <a:spcPts val="1800"/>
              </a:spcAft>
            </a:pPr>
            <a:endParaRPr lang="en-AU" altLang="en-US" sz="2000" dirty="0"/>
          </a:p>
          <a:p>
            <a:pPr marL="341313" indent="-341313">
              <a:spcBef>
                <a:spcPct val="0"/>
              </a:spcBef>
              <a:spcAft>
                <a:spcPts val="1800"/>
              </a:spcAft>
              <a:buFontTx/>
              <a:buNone/>
            </a:pPr>
            <a:br>
              <a:rPr lang="en-AU" altLang="en-US" sz="2000" dirty="0"/>
            </a:br>
            <a:endParaRPr lang="en-AU" altLang="en-US" sz="2000" dirty="0"/>
          </a:p>
          <a:p>
            <a:pPr marL="341313" indent="-341313">
              <a:spcBef>
                <a:spcPct val="0"/>
              </a:spcBef>
              <a:spcAft>
                <a:spcPts val="1800"/>
              </a:spcAft>
            </a:pPr>
            <a:endParaRPr lang="en-AU" altLang="en-US" sz="2000" dirty="0"/>
          </a:p>
        </p:txBody>
      </p:sp>
      <p:pic>
        <p:nvPicPr>
          <p:cNvPr id="17412" name="Picture 6">
            <a:extLst>
              <a:ext uri="{FF2B5EF4-FFF2-40B4-BE49-F238E27FC236}">
                <a16:creationId xmlns:a16="http://schemas.microsoft.com/office/drawing/2014/main" id="{2EBC7E8B-731B-4DBB-882C-F0118329A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55875"/>
            <a:ext cx="3143250"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DC9C95C-F87C-48BA-8201-8BC3625866D5}"/>
              </a:ext>
            </a:extLst>
          </p:cNvPr>
          <p:cNvSpPr>
            <a:spLocks noGrp="1" noChangeArrowheads="1"/>
          </p:cNvSpPr>
          <p:nvPr>
            <p:ph type="title"/>
          </p:nvPr>
        </p:nvSpPr>
        <p:spPr/>
        <p:txBody>
          <a:bodyPr/>
          <a:lstStyle/>
          <a:p>
            <a:r>
              <a:rPr lang="en-AU" altLang="en-US" b="1" dirty="0"/>
              <a:t>Do:</a:t>
            </a:r>
            <a:r>
              <a:rPr lang="en-AU" altLang="en-US" dirty="0"/>
              <a:t> </a:t>
            </a:r>
            <a:br>
              <a:rPr lang="en-AU" altLang="en-US" dirty="0"/>
            </a:br>
            <a:r>
              <a:rPr lang="en-AU" altLang="en-US" sz="2800" dirty="0"/>
              <a:t>   Manage the situation </a:t>
            </a:r>
          </a:p>
        </p:txBody>
      </p:sp>
      <p:sp>
        <p:nvSpPr>
          <p:cNvPr id="27650" name="Content Placeholder 2">
            <a:extLst>
              <a:ext uri="{FF2B5EF4-FFF2-40B4-BE49-F238E27FC236}">
                <a16:creationId xmlns:a16="http://schemas.microsoft.com/office/drawing/2014/main" id="{E697752C-9862-4A6F-BF25-68EB2B966E43}"/>
              </a:ext>
            </a:extLst>
          </p:cNvPr>
          <p:cNvSpPr>
            <a:spLocks noGrp="1"/>
          </p:cNvSpPr>
          <p:nvPr>
            <p:ph idx="1"/>
          </p:nvPr>
        </p:nvSpPr>
        <p:spPr>
          <a:xfrm>
            <a:off x="457200" y="1628775"/>
            <a:ext cx="8362950" cy="4537075"/>
          </a:xfrm>
        </p:spPr>
        <p:txBody>
          <a:bodyPr/>
          <a:lstStyle/>
          <a:p>
            <a:pPr marL="0" indent="0">
              <a:spcBef>
                <a:spcPts val="0"/>
              </a:spcBef>
              <a:spcAft>
                <a:spcPts val="0"/>
              </a:spcAft>
              <a:buFontTx/>
              <a:buNone/>
              <a:defRPr/>
            </a:pPr>
            <a:endParaRPr lang="en-AU" sz="2000" dirty="0"/>
          </a:p>
          <a:p>
            <a:pPr marL="0" indent="0">
              <a:spcBef>
                <a:spcPts val="0"/>
              </a:spcBef>
              <a:spcAft>
                <a:spcPts val="0"/>
              </a:spcAft>
              <a:buFontTx/>
              <a:buNone/>
              <a:defRPr/>
            </a:pPr>
            <a:endParaRPr lang="en-AU" sz="2000" dirty="0"/>
          </a:p>
          <a:p>
            <a:pPr marL="0" indent="0">
              <a:spcBef>
                <a:spcPts val="0"/>
              </a:spcBef>
              <a:spcAft>
                <a:spcPts val="0"/>
              </a:spcAft>
              <a:buFontTx/>
              <a:buNone/>
              <a:defRPr/>
            </a:pPr>
            <a:endParaRPr lang="en-AU" sz="2000" dirty="0"/>
          </a:p>
          <a:p>
            <a:pPr marL="0" indent="0">
              <a:spcBef>
                <a:spcPts val="0"/>
              </a:spcBef>
              <a:spcAft>
                <a:spcPts val="1800"/>
              </a:spcAft>
              <a:buFontTx/>
              <a:buNone/>
              <a:defRPr/>
            </a:pPr>
            <a:r>
              <a:rPr lang="en-AU" sz="2000" dirty="0"/>
              <a:t>As a nurse your role is to coordinate care. This may include:  </a:t>
            </a:r>
          </a:p>
          <a:p>
            <a:pPr marL="342000" lvl="1" indent="-342000">
              <a:spcBef>
                <a:spcPts val="0"/>
              </a:spcBef>
              <a:spcAft>
                <a:spcPts val="900"/>
              </a:spcAft>
              <a:buSzPct val="100000"/>
              <a:buFont typeface="Arial" panose="020B0604020202020204" pitchFamily="34" charset="0"/>
              <a:buChar char="•"/>
              <a:defRPr/>
            </a:pPr>
            <a:r>
              <a:rPr lang="en-AU" sz="1800" dirty="0"/>
              <a:t>Arranging a time to continue the ACP conversation with the resident, family and/or substitute decision maker(s)</a:t>
            </a:r>
          </a:p>
          <a:p>
            <a:pPr marL="342000" lvl="1" indent="-342000">
              <a:spcBef>
                <a:spcPts val="0"/>
              </a:spcBef>
              <a:spcAft>
                <a:spcPts val="900"/>
              </a:spcAft>
              <a:buSzPct val="100000"/>
              <a:buFont typeface="Arial" panose="020B0604020202020204" pitchFamily="34" charset="0"/>
              <a:buChar char="•"/>
              <a:defRPr/>
            </a:pPr>
            <a:r>
              <a:rPr lang="en-AU" sz="1800" dirty="0"/>
              <a:t>Deciding to organise a case conference with permission from the resident or their substitute decision maker(s)</a:t>
            </a:r>
          </a:p>
          <a:p>
            <a:pPr marL="342000" lvl="1" indent="-342000">
              <a:spcBef>
                <a:spcPts val="0"/>
              </a:spcBef>
              <a:spcAft>
                <a:spcPts val="900"/>
              </a:spcAft>
              <a:buSzPct val="100000"/>
              <a:buFont typeface="Arial" panose="020B0604020202020204" pitchFamily="34" charset="0"/>
              <a:buChar char="•"/>
              <a:defRPr/>
            </a:pPr>
            <a:r>
              <a:rPr lang="en-AU" sz="1800" dirty="0"/>
              <a:t>Providing information resources to the resident, family and/or substitute decision maker(s) e.g. an ACP brochure, case conference brochure</a:t>
            </a:r>
            <a:endParaRPr lang="en-AU" sz="1400" dirty="0"/>
          </a:p>
          <a:p>
            <a:pPr marL="342000" lvl="1" indent="-342000">
              <a:spcBef>
                <a:spcPts val="0"/>
              </a:spcBef>
              <a:spcAft>
                <a:spcPts val="900"/>
              </a:spcAft>
              <a:buSzPct val="100000"/>
              <a:buFont typeface="Arial" panose="020B0604020202020204" pitchFamily="34" charset="0"/>
              <a:buChar char="•"/>
              <a:defRPr/>
            </a:pPr>
            <a:r>
              <a:rPr lang="en-AU" sz="1800" dirty="0"/>
              <a:t>Determining whether your facility has a known and demonstrated best-practice ACP policy and procedure </a:t>
            </a:r>
            <a:r>
              <a:rPr lang="en-AU" sz="1400" dirty="0"/>
              <a:t>[2]</a:t>
            </a:r>
          </a:p>
          <a:p>
            <a:pPr marL="342000" indent="-342000">
              <a:spcBef>
                <a:spcPts val="0"/>
              </a:spcBef>
              <a:spcAft>
                <a:spcPts val="900"/>
              </a:spcAft>
              <a:defRPr/>
            </a:pPr>
            <a:r>
              <a:rPr lang="en-AU" sz="1800" dirty="0"/>
              <a:t>Encouraging registered nurses to register for to the </a:t>
            </a:r>
            <a:r>
              <a:rPr lang="en-AU" altLang="en-US" sz="1800" dirty="0">
                <a:solidFill>
                  <a:srgbClr val="000000"/>
                </a:solidFill>
                <a:hlinkClick r:id="rId3"/>
              </a:rPr>
              <a:t>Health Provider Portal</a:t>
            </a:r>
            <a:r>
              <a:rPr lang="en-AU" altLang="en-US" sz="2000" dirty="0">
                <a:solidFill>
                  <a:srgbClr val="000000"/>
                </a:solidFill>
              </a:rPr>
              <a:t>.</a:t>
            </a:r>
            <a:endParaRPr lang="en-AU" altLang="en-US" sz="1200" b="1" dirty="0">
              <a:solidFill>
                <a:srgbClr val="FF0000"/>
              </a:solidFill>
            </a:endParaRPr>
          </a:p>
          <a:p>
            <a:pPr lvl="1">
              <a:spcBef>
                <a:spcPts val="0"/>
              </a:spcBef>
              <a:spcAft>
                <a:spcPts val="1800"/>
              </a:spcAft>
              <a:defRPr/>
            </a:pPr>
            <a:endParaRPr lang="en-AU" sz="2200" dirty="0"/>
          </a:p>
          <a:p>
            <a:pPr lvl="1">
              <a:spcBef>
                <a:spcPts val="0"/>
              </a:spcBef>
              <a:spcAft>
                <a:spcPts val="1800"/>
              </a:spcAft>
              <a:defRPr/>
            </a:pPr>
            <a:endParaRPr lang="en-AU" sz="2200" dirty="0"/>
          </a:p>
        </p:txBody>
      </p:sp>
      <p:pic>
        <p:nvPicPr>
          <p:cNvPr id="19460" name="Picture 6">
            <a:extLst>
              <a:ext uri="{FF2B5EF4-FFF2-40B4-BE49-F238E27FC236}">
                <a16:creationId xmlns:a16="http://schemas.microsoft.com/office/drawing/2014/main" id="{A21CAD41-5D50-433B-85B2-F25007842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360363"/>
            <a:ext cx="3206750" cy="213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2A09B52-51C0-4764-A2AC-6D679EEEA091}"/>
              </a:ext>
            </a:extLst>
          </p:cNvPr>
          <p:cNvSpPr>
            <a:spLocks noGrp="1" noChangeArrowheads="1"/>
          </p:cNvSpPr>
          <p:nvPr>
            <p:ph type="title"/>
          </p:nvPr>
        </p:nvSpPr>
        <p:spPr>
          <a:xfrm>
            <a:off x="630000" y="720000"/>
            <a:ext cx="7887600" cy="1080000"/>
          </a:xfrm>
        </p:spPr>
        <p:txBody>
          <a:bodyPr/>
          <a:lstStyle/>
          <a:p>
            <a:r>
              <a:rPr lang="en-AU" altLang="en-US" b="1" dirty="0"/>
              <a:t>Write (&amp; Share):</a:t>
            </a:r>
            <a:br>
              <a:rPr lang="en-AU" altLang="en-US" b="1" dirty="0"/>
            </a:br>
            <a:r>
              <a:rPr lang="en-AU" altLang="en-US" sz="2800" b="1" dirty="0"/>
              <a:t>   </a:t>
            </a:r>
            <a:r>
              <a:rPr lang="en-AU" altLang="en-US" sz="2800" dirty="0"/>
              <a:t>Document your actions</a:t>
            </a:r>
          </a:p>
        </p:txBody>
      </p:sp>
      <p:sp>
        <p:nvSpPr>
          <p:cNvPr id="21507" name="Content Placeholder 2">
            <a:extLst>
              <a:ext uri="{FF2B5EF4-FFF2-40B4-BE49-F238E27FC236}">
                <a16:creationId xmlns:a16="http://schemas.microsoft.com/office/drawing/2014/main" id="{F98A589D-E1F7-40B7-8E12-CC4600F85769}"/>
              </a:ext>
            </a:extLst>
          </p:cNvPr>
          <p:cNvSpPr>
            <a:spLocks noGrp="1" noChangeArrowheads="1"/>
          </p:cNvSpPr>
          <p:nvPr>
            <p:ph idx="1"/>
          </p:nvPr>
        </p:nvSpPr>
        <p:spPr>
          <a:xfrm>
            <a:off x="468313" y="1268413"/>
            <a:ext cx="8229600" cy="5113337"/>
          </a:xfrm>
        </p:spPr>
        <p:txBody>
          <a:bodyPr/>
          <a:lstStyle/>
          <a:p>
            <a:pPr marL="0" indent="0">
              <a:spcBef>
                <a:spcPct val="0"/>
              </a:spcBef>
              <a:spcAft>
                <a:spcPts val="0"/>
              </a:spcAft>
              <a:buNone/>
            </a:pPr>
            <a:endParaRPr lang="en-AU" altLang="en-US" sz="1800" dirty="0"/>
          </a:p>
          <a:p>
            <a:pPr marL="0" indent="0">
              <a:spcBef>
                <a:spcPct val="0"/>
              </a:spcBef>
              <a:spcAft>
                <a:spcPts val="0"/>
              </a:spcAft>
              <a:buNone/>
            </a:pPr>
            <a:endParaRPr lang="en-AU" altLang="en-US" sz="1800" dirty="0"/>
          </a:p>
          <a:p>
            <a:pPr marL="0" indent="0">
              <a:spcBef>
                <a:spcPct val="0"/>
              </a:spcBef>
              <a:spcAft>
                <a:spcPts val="0"/>
              </a:spcAft>
              <a:buNone/>
            </a:pPr>
            <a:endParaRPr lang="en-AU" altLang="en-US" sz="1800" dirty="0"/>
          </a:p>
          <a:p>
            <a:pPr marL="0" indent="0">
              <a:spcBef>
                <a:spcPct val="0"/>
              </a:spcBef>
              <a:spcAft>
                <a:spcPts val="0"/>
              </a:spcAft>
              <a:buNone/>
            </a:pPr>
            <a:endParaRPr lang="en-AU" altLang="en-US" sz="1800" dirty="0"/>
          </a:p>
          <a:p>
            <a:pPr>
              <a:spcBef>
                <a:spcPct val="0"/>
              </a:spcBef>
              <a:spcAft>
                <a:spcPts val="1800"/>
              </a:spcAft>
            </a:pPr>
            <a:r>
              <a:rPr lang="en-AU" altLang="en-US" sz="1800" dirty="0"/>
              <a:t>Document enough information to give a clear picture of the clinical situation to others in the multidisciplinary and intersectoral teams</a:t>
            </a:r>
          </a:p>
          <a:p>
            <a:pPr>
              <a:spcBef>
                <a:spcPct val="0"/>
              </a:spcBef>
              <a:spcAft>
                <a:spcPts val="900"/>
              </a:spcAft>
            </a:pPr>
            <a:r>
              <a:rPr lang="en-AU" altLang="en-US" sz="1800" dirty="0"/>
              <a:t>It is important to document these cues as they may trigger:</a:t>
            </a:r>
          </a:p>
          <a:p>
            <a:pPr marL="682625" lvl="2" indent="-342900">
              <a:spcBef>
                <a:spcPct val="0"/>
              </a:spcBef>
              <a:spcAft>
                <a:spcPts val="900"/>
              </a:spcAft>
              <a:buSzPct val="80000"/>
              <a:buFont typeface="Wingdings" panose="05000000000000000000" pitchFamily="2" charset="2"/>
              <a:buChar char="§"/>
            </a:pPr>
            <a:r>
              <a:rPr lang="en-AU" altLang="en-US" sz="1800" dirty="0"/>
              <a:t>ACP conversations with the resident, their family and/or substitute decision maker(s) and the health care team  </a:t>
            </a:r>
          </a:p>
          <a:p>
            <a:pPr marL="682625" lvl="2" indent="-342900">
              <a:spcBef>
                <a:spcPct val="0"/>
              </a:spcBef>
              <a:spcAft>
                <a:spcPts val="900"/>
              </a:spcAft>
              <a:buSzPct val="80000"/>
              <a:buFont typeface="Wingdings" panose="05000000000000000000" pitchFamily="2" charset="2"/>
              <a:buChar char="§"/>
            </a:pPr>
            <a:r>
              <a:rPr lang="en-AU" altLang="en-US" sz="1800" dirty="0"/>
              <a:t>A review of the resident’s current advance care plan and establishment/change of medical goals of care</a:t>
            </a:r>
          </a:p>
          <a:p>
            <a:pPr marL="682625" lvl="2" indent="-342900">
              <a:spcBef>
                <a:spcPct val="0"/>
              </a:spcBef>
              <a:spcAft>
                <a:spcPts val="900"/>
              </a:spcAft>
              <a:buSzPct val="80000"/>
              <a:buFont typeface="Wingdings" panose="05000000000000000000" pitchFamily="2" charset="2"/>
              <a:buChar char="§"/>
            </a:pPr>
            <a:r>
              <a:rPr lang="en-AU" altLang="en-US" sz="1800" dirty="0"/>
              <a:t>A palliative care case conference or family meeting with </a:t>
            </a:r>
            <a:br>
              <a:rPr lang="en-AU" altLang="en-US" sz="1800" dirty="0"/>
            </a:br>
            <a:r>
              <a:rPr lang="en-AU" altLang="en-US" sz="1800" dirty="0"/>
              <a:t>the GP to plan for a dignified, comfortable terminal phase</a:t>
            </a:r>
          </a:p>
          <a:p>
            <a:pPr marL="682625" lvl="2" indent="-342900">
              <a:spcBef>
                <a:spcPct val="0"/>
              </a:spcBef>
              <a:spcAft>
                <a:spcPts val="900"/>
              </a:spcAft>
              <a:buSzPct val="80000"/>
              <a:buFont typeface="Wingdings" panose="05000000000000000000" pitchFamily="2" charset="2"/>
              <a:buChar char="§"/>
            </a:pPr>
            <a:r>
              <a:rPr lang="en-AU" altLang="en-US" sz="1800" dirty="0"/>
              <a:t>Sending a copy of the resident’s ACP documents to the </a:t>
            </a:r>
            <a:r>
              <a:rPr lang="en-AU" altLang="en-US" sz="1800" dirty="0">
                <a:hlinkClick r:id="rId3"/>
              </a:rPr>
              <a:t>Statewide Office of Advance Care Planning</a:t>
            </a:r>
            <a:r>
              <a:rPr lang="en-AU" altLang="en-US" sz="1800" dirty="0"/>
              <a:t> (OACP) for uploading to The Viewer.</a:t>
            </a:r>
          </a:p>
        </p:txBody>
      </p:sp>
      <p:pic>
        <p:nvPicPr>
          <p:cNvPr id="5" name="Picture 1">
            <a:extLst>
              <a:ext uri="{FF2B5EF4-FFF2-40B4-BE49-F238E27FC236}">
                <a16:creationId xmlns:a16="http://schemas.microsoft.com/office/drawing/2014/main" id="{037F3008-21B5-428F-8A9E-7D9A8413D0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2000" y="612000"/>
            <a:ext cx="276273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5590</TotalTime>
  <Words>2780</Words>
  <Application>Microsoft Office PowerPoint</Application>
  <PresentationFormat>On-screen Show (4:3)</PresentationFormat>
  <Paragraphs>260</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Custom Design</vt:lpstr>
      <vt:lpstr>1_Custom Design</vt:lpstr>
      <vt:lpstr>See, Say, Do, Write, Review: Responding to cues from residents</vt:lpstr>
      <vt:lpstr>Learning outcomes</vt:lpstr>
      <vt:lpstr>Engaging in advance care planning discussions with your residents</vt:lpstr>
      <vt:lpstr>PowerPoint Presentation</vt:lpstr>
      <vt:lpstr>See:     Recognise the cues</vt:lpstr>
      <vt:lpstr>See:     Respond appropriately</vt:lpstr>
      <vt:lpstr>Say:     Report your assessment  </vt:lpstr>
      <vt:lpstr>Do:     Manage the situation </vt:lpstr>
      <vt:lpstr>Write (&amp; Share):    Document your actions</vt:lpstr>
      <vt:lpstr>PowerPoint Presentation</vt:lpstr>
      <vt:lpstr>Review:     Evaluate and re-assess as necessary</vt:lpstr>
      <vt:lpstr>Let’s recap</vt:lpstr>
      <vt:lpstr>PowerPoint Presentation</vt:lpstr>
      <vt:lpstr>References </vt:lpstr>
    </vt:vector>
  </TitlesOfParts>
  <Company>Queensland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Statement of Choices</dc:title>
  <dc:subject>Metro South Health powerpoint presentation template featuring a light-coloured cover page.</dc:subject>
  <dc:creator>Leanne Clemesha</dc:creator>
  <cp:keywords>powerpoint; slide; powerpoint template; slide template; presentation; templates; metro south</cp:keywords>
  <cp:lastModifiedBy>Myfanwy Fifoot</cp:lastModifiedBy>
  <cp:revision>376</cp:revision>
  <cp:lastPrinted>2021-09-06T00:15:01Z</cp:lastPrinted>
  <dcterms:created xsi:type="dcterms:W3CDTF">2017-03-01T03:01:26Z</dcterms:created>
  <dcterms:modified xsi:type="dcterms:W3CDTF">2021-11-03T06:26:01Z</dcterms:modified>
  <cp:category>Templates</cp:category>
</cp:coreProperties>
</file>